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76" r:id="rId3"/>
    <p:sldId id="388" r:id="rId4"/>
    <p:sldId id="389" r:id="rId5"/>
    <p:sldId id="390" r:id="rId6"/>
    <p:sldId id="378" r:id="rId7"/>
    <p:sldId id="379" r:id="rId8"/>
    <p:sldId id="391" r:id="rId9"/>
    <p:sldId id="355" r:id="rId10"/>
    <p:sldId id="360" r:id="rId11"/>
    <p:sldId id="392" r:id="rId12"/>
    <p:sldId id="393" r:id="rId13"/>
    <p:sldId id="395" r:id="rId14"/>
    <p:sldId id="394" r:id="rId15"/>
    <p:sldId id="370" r:id="rId16"/>
    <p:sldId id="385" r:id="rId17"/>
    <p:sldId id="371" r:id="rId18"/>
    <p:sldId id="377" r:id="rId19"/>
    <p:sldId id="383" r:id="rId20"/>
    <p:sldId id="374" r:id="rId21"/>
    <p:sldId id="362" r:id="rId22"/>
    <p:sldId id="363" r:id="rId23"/>
    <p:sldId id="364" r:id="rId24"/>
    <p:sldId id="382" r:id="rId25"/>
    <p:sldId id="365" r:id="rId26"/>
    <p:sldId id="372" r:id="rId27"/>
    <p:sldId id="349" r:id="rId28"/>
    <p:sldId id="367" r:id="rId29"/>
    <p:sldId id="352" r:id="rId30"/>
    <p:sldId id="354" r:id="rId31"/>
    <p:sldId id="328"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71016" autoAdjust="0"/>
  </p:normalViewPr>
  <p:slideViewPr>
    <p:cSldViewPr snapToGrid="0">
      <p:cViewPr varScale="1">
        <p:scale>
          <a:sx n="49" d="100"/>
          <a:sy n="49" d="100"/>
        </p:scale>
        <p:origin x="1300" y="36"/>
      </p:cViewPr>
      <p:guideLst/>
    </p:cSldViewPr>
  </p:slideViewPr>
  <p:outlineViewPr>
    <p:cViewPr>
      <p:scale>
        <a:sx n="33" d="100"/>
        <a:sy n="33" d="100"/>
      </p:scale>
      <p:origin x="0" y="-2874"/>
    </p:cViewPr>
  </p:outlineViewPr>
  <p:notesTextViewPr>
    <p:cViewPr>
      <p:scale>
        <a:sx n="1" d="1"/>
        <a:sy n="1" d="1"/>
      </p:scale>
      <p:origin x="0" y="0"/>
    </p:cViewPr>
  </p:notesTextViewPr>
  <p:notesViewPr>
    <p:cSldViewPr snapToGrid="0">
      <p:cViewPr varScale="1">
        <p:scale>
          <a:sx n="56" d="100"/>
          <a:sy n="56" d="100"/>
        </p:scale>
        <p:origin x="28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DC06060-8729-40B6-9AAF-A80BF015051D}" type="datetimeFigureOut">
              <a:rPr lang="en-US" smtClean="0"/>
              <a:t>8/7/2018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8CCAAB2-50FB-458D-851E-FB4CC8C17AC7}" type="slidenum">
              <a:rPr lang="en-US" smtClean="0"/>
              <a:t>‹#›</a:t>
            </a:fld>
            <a:endParaRPr lang="en-US"/>
          </a:p>
        </p:txBody>
      </p:sp>
    </p:spTree>
    <p:extLst>
      <p:ext uri="{BB962C8B-B14F-4D97-AF65-F5344CB8AC3E}">
        <p14:creationId xmlns:p14="http://schemas.microsoft.com/office/powerpoint/2010/main" val="408159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Glad</a:t>
            </a:r>
            <a:r>
              <a:rPr lang="en-US" baseline="0" dirty="0" smtClean="0"/>
              <a:t> to be here with you as you start out on your internships with CVS!  </a:t>
            </a:r>
          </a:p>
          <a:p>
            <a:endParaRPr lang="en-US" baseline="0" dirty="0" smtClean="0"/>
          </a:p>
          <a:p>
            <a:r>
              <a:rPr lang="en-US" baseline="0" dirty="0" smtClean="0"/>
              <a:t>My objective for the next hour is to give you some tips and strategies to help you build collaborative relationships more effectively this summer.</a:t>
            </a:r>
          </a:p>
          <a:p>
            <a:endParaRPr lang="en-US" baseline="0" dirty="0" smtClean="0"/>
          </a:p>
          <a:p>
            <a:r>
              <a:rPr lang="en-US" baseline="0" dirty="0" smtClean="0"/>
              <a:t>We’ll cover two main topics:  1) managing up we’ll cover briefly to give you some good tips on starting out right with your new boss.  2) We’ll spend a bit more time learning strategies for giving and receiving feedback effectively, and then you’ll have a chance to practice what you learned.</a:t>
            </a:r>
            <a:endParaRPr lang="en-US" dirty="0"/>
          </a:p>
        </p:txBody>
      </p:sp>
      <p:sp>
        <p:nvSpPr>
          <p:cNvPr id="4" name="Slide Number Placeholder 3"/>
          <p:cNvSpPr>
            <a:spLocks noGrp="1"/>
          </p:cNvSpPr>
          <p:nvPr>
            <p:ph type="sldNum" sz="quarter" idx="10"/>
          </p:nvPr>
        </p:nvSpPr>
        <p:spPr/>
        <p:txBody>
          <a:bodyPr/>
          <a:lstStyle/>
          <a:p>
            <a:fld id="{68CCAAB2-50FB-458D-851E-FB4CC8C17AC7}" type="slidenum">
              <a:rPr lang="en-US" smtClean="0"/>
              <a:t>1</a:t>
            </a:fld>
            <a:endParaRPr lang="en-US"/>
          </a:p>
        </p:txBody>
      </p:sp>
    </p:spTree>
    <p:extLst>
      <p:ext uri="{BB962C8B-B14F-4D97-AF65-F5344CB8AC3E}">
        <p14:creationId xmlns:p14="http://schemas.microsoft.com/office/powerpoint/2010/main" val="88354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CCAAB2-50FB-458D-851E-FB4CC8C17AC7}" type="slidenum">
              <a:rPr lang="en-US" smtClean="0"/>
              <a:t>6</a:t>
            </a:fld>
            <a:endParaRPr lang="en-US"/>
          </a:p>
        </p:txBody>
      </p:sp>
    </p:spTree>
    <p:extLst>
      <p:ext uri="{BB962C8B-B14F-4D97-AF65-F5344CB8AC3E}">
        <p14:creationId xmlns:p14="http://schemas.microsoft.com/office/powerpoint/2010/main" val="362721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Divide</a:t>
            </a:r>
            <a:r>
              <a:rPr lang="en-US" baseline="0" dirty="0" smtClean="0"/>
              <a:t> the room into Strategy, Entrepreneurship, HR, OB, MBA, Undergrads, OR by topic CEO Pay, Goal setting, privacy, etc.   and have people move to a table of interest</a:t>
            </a:r>
            <a:endParaRPr lang="en-US" dirty="0"/>
          </a:p>
        </p:txBody>
      </p:sp>
      <p:sp>
        <p:nvSpPr>
          <p:cNvPr id="4" name="Slide Number Placeholder 3"/>
          <p:cNvSpPr>
            <a:spLocks noGrp="1"/>
          </p:cNvSpPr>
          <p:nvPr>
            <p:ph type="sldNum" sz="quarter" idx="10"/>
          </p:nvPr>
        </p:nvSpPr>
        <p:spPr/>
        <p:txBody>
          <a:bodyPr/>
          <a:lstStyle/>
          <a:p>
            <a:fld id="{68CCAAB2-50FB-458D-851E-FB4CC8C17AC7}" type="slidenum">
              <a:rPr lang="en-US" smtClean="0"/>
              <a:t>12</a:t>
            </a:fld>
            <a:endParaRPr lang="en-US"/>
          </a:p>
        </p:txBody>
      </p:sp>
    </p:spTree>
    <p:extLst>
      <p:ext uri="{BB962C8B-B14F-4D97-AF65-F5344CB8AC3E}">
        <p14:creationId xmlns:p14="http://schemas.microsoft.com/office/powerpoint/2010/main" val="100745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CAAB2-50FB-458D-851E-FB4CC8C17AC7}" type="slidenum">
              <a:rPr lang="en-US" smtClean="0"/>
              <a:t>29</a:t>
            </a:fld>
            <a:endParaRPr lang="en-US"/>
          </a:p>
        </p:txBody>
      </p:sp>
    </p:spTree>
    <p:extLst>
      <p:ext uri="{BB962C8B-B14F-4D97-AF65-F5344CB8AC3E}">
        <p14:creationId xmlns:p14="http://schemas.microsoft.com/office/powerpoint/2010/main" val="236404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3308474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4051EC9-3A2A-46DA-B5D6-6BA8C3A4D21D}" type="datetimeFigureOut">
              <a:rPr lang="en-US" smtClean="0"/>
              <a:t>8/7/2018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56473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4051EC9-3A2A-46DA-B5D6-6BA8C3A4D21D}" type="datetimeFigureOut">
              <a:rPr lang="en-US" smtClean="0"/>
              <a:t>8/7/2018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389468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19205"/>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1562969"/>
            <a:ext cx="10515600" cy="4351338"/>
          </a:xfrm>
        </p:spPr>
        <p:txBody>
          <a:bodyPr/>
          <a:lstStyle>
            <a:lvl2pPr marL="685800" indent="-228600">
              <a:buFont typeface="Calibri" panose="020F050202020403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40111501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3787676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53793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1">
                <a:solidFill>
                  <a:srgbClr val="C00000"/>
                </a:solidFill>
                <a:latin typeface="Eras Bold ITC" panose="020B0907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1">
                <a:solidFill>
                  <a:srgbClr val="C00000"/>
                </a:solidFill>
                <a:latin typeface="Eras Bold ITC" panose="020B0907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345989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169039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14220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392162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4051EC9-3A2A-46DA-B5D6-6BA8C3A4D21D}" type="datetimeFigureOut">
              <a:rPr lang="en-US" smtClean="0"/>
              <a:t>8/7/2018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BD4765F-4D4A-42C2-9F84-6021E7378565}" type="slidenum">
              <a:rPr lang="en-US" smtClean="0"/>
              <a:t>‹#›</a:t>
            </a:fld>
            <a:endParaRPr lang="en-US"/>
          </a:p>
        </p:txBody>
      </p:sp>
    </p:spTree>
    <p:extLst>
      <p:ext uri="{BB962C8B-B14F-4D97-AF65-F5344CB8AC3E}">
        <p14:creationId xmlns:p14="http://schemas.microsoft.com/office/powerpoint/2010/main" val="378580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t="10211" b="9051"/>
          <a:stretch/>
        </p:blipFill>
        <p:spPr>
          <a:xfrm>
            <a:off x="9130284" y="6007100"/>
            <a:ext cx="2642616" cy="800100"/>
          </a:xfrm>
          <a:prstGeom prst="rect">
            <a:avLst/>
          </a:prstGeom>
        </p:spPr>
      </p:pic>
      <p:sp>
        <p:nvSpPr>
          <p:cNvPr id="11" name="TextBox 10"/>
          <p:cNvSpPr txBox="1"/>
          <p:nvPr userDrawn="1"/>
        </p:nvSpPr>
        <p:spPr>
          <a:xfrm>
            <a:off x="0" y="5945971"/>
            <a:ext cx="12191999" cy="49204"/>
          </a:xfrm>
          <a:prstGeom prst="rect">
            <a:avLst/>
          </a:prstGeom>
          <a:solidFill>
            <a:schemeClr val="accent1">
              <a:lumMod val="60000"/>
              <a:lumOff val="40000"/>
            </a:schemeClr>
          </a:solidFill>
          <a:ln>
            <a:solidFill>
              <a:schemeClr val="accent1"/>
            </a:solidFill>
          </a:ln>
        </p:spPr>
        <p:txBody>
          <a:bodyPr wrap="square" rtlCol="0">
            <a:spAutoFit/>
          </a:bodyPr>
          <a:lstStyle/>
          <a:p>
            <a:endParaRPr lang="en-US" dirty="0"/>
          </a:p>
        </p:txBody>
      </p:sp>
      <p:cxnSp>
        <p:nvCxnSpPr>
          <p:cNvPr id="13" name="Straight Connector 12"/>
          <p:cNvCxnSpPr/>
          <p:nvPr userDrawn="1"/>
        </p:nvCxnSpPr>
        <p:spPr>
          <a:xfrm>
            <a:off x="0" y="5933273"/>
            <a:ext cx="1219199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9283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om.link/OB-Debates2Engag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nytimes.com/roomfordebate/topics/busines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procon.org/education.php" TargetMode="External"/><Relationship Id="rId2" Type="http://schemas.openxmlformats.org/officeDocument/2006/relationships/hyperlink" Target="http://www.saskdebate.com/resources/teacher-resources" TargetMode="External"/><Relationship Id="rId1" Type="http://schemas.openxmlformats.org/officeDocument/2006/relationships/slideLayout" Target="../slideLayouts/slideLayout2.xml"/><Relationship Id="rId4" Type="http://schemas.openxmlformats.org/officeDocument/2006/relationships/hyperlink" Target="http://cedadebate.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Virginia.stewart@ucd.ie" TargetMode="External"/><Relationship Id="rId2" Type="http://schemas.openxmlformats.org/officeDocument/2006/relationships/hyperlink" Target="mailto:dsnyder1@providence.edu"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Classroom Debates to Teach Critical Thinking</a:t>
            </a:r>
            <a:endParaRPr lang="en-US" dirty="0"/>
          </a:p>
        </p:txBody>
      </p:sp>
      <p:sp>
        <p:nvSpPr>
          <p:cNvPr id="3" name="Subtitle 2"/>
          <p:cNvSpPr>
            <a:spLocks noGrp="1"/>
          </p:cNvSpPr>
          <p:nvPr>
            <p:ph type="subTitle" idx="1"/>
          </p:nvPr>
        </p:nvSpPr>
        <p:spPr>
          <a:xfrm>
            <a:off x="1524000" y="3602038"/>
            <a:ext cx="9144000" cy="2250122"/>
          </a:xfrm>
        </p:spPr>
        <p:txBody>
          <a:bodyPr>
            <a:normAutofit/>
          </a:bodyPr>
          <a:lstStyle/>
          <a:p>
            <a:endParaRPr lang="en-US" dirty="0"/>
          </a:p>
          <a:p>
            <a:r>
              <a:rPr lang="en-US" dirty="0" smtClean="0"/>
              <a:t>Deirdre Snyder, Ph.D.</a:t>
            </a:r>
          </a:p>
          <a:p>
            <a:r>
              <a:rPr lang="en-US" dirty="0" smtClean="0"/>
              <a:t>Assistant Professor, Management</a:t>
            </a:r>
          </a:p>
          <a:p>
            <a:r>
              <a:rPr lang="en-US" dirty="0" smtClean="0"/>
              <a:t>Providence College School of Business</a:t>
            </a:r>
            <a:endParaRPr lang="en-US" dirty="0"/>
          </a:p>
        </p:txBody>
      </p:sp>
    </p:spTree>
    <p:extLst>
      <p:ext uri="{BB962C8B-B14F-4D97-AF65-F5344CB8AC3E}">
        <p14:creationId xmlns:p14="http://schemas.microsoft.com/office/powerpoint/2010/main" val="164891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Debrief</a:t>
            </a:r>
            <a:endParaRPr lang="en-US" dirty="0"/>
          </a:p>
        </p:txBody>
      </p:sp>
      <p:sp>
        <p:nvSpPr>
          <p:cNvPr id="3" name="Content Placeholder 2"/>
          <p:cNvSpPr>
            <a:spLocks noGrp="1"/>
          </p:cNvSpPr>
          <p:nvPr>
            <p:ph idx="1"/>
          </p:nvPr>
        </p:nvSpPr>
        <p:spPr/>
        <p:txBody>
          <a:bodyPr/>
          <a:lstStyle/>
          <a:p>
            <a:r>
              <a:rPr lang="en-US" dirty="0" smtClean="0"/>
              <a:t>How did it feel to be part of the debate?</a:t>
            </a:r>
          </a:p>
          <a:p>
            <a:r>
              <a:rPr lang="en-US" dirty="0" smtClean="0"/>
              <a:t>Can you see using a debate in your classroom?</a:t>
            </a:r>
          </a:p>
          <a:p>
            <a:r>
              <a:rPr lang="en-US" dirty="0" smtClean="0"/>
              <a:t>What </a:t>
            </a:r>
            <a:r>
              <a:rPr lang="en-US" dirty="0" smtClean="0"/>
              <a:t>questions do you have about how to implement?</a:t>
            </a:r>
            <a:endParaRPr lang="en-US" dirty="0"/>
          </a:p>
        </p:txBody>
      </p:sp>
    </p:spTree>
    <p:extLst>
      <p:ext uri="{BB962C8B-B14F-4D97-AF65-F5344CB8AC3E}">
        <p14:creationId xmlns:p14="http://schemas.microsoft.com/office/powerpoint/2010/main" val="213559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 Panel Discussion</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55003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Work</a:t>
            </a:r>
            <a:endParaRPr lang="en-US" dirty="0"/>
          </a:p>
        </p:txBody>
      </p:sp>
      <p:sp>
        <p:nvSpPr>
          <p:cNvPr id="3" name="Content Placeholder 2"/>
          <p:cNvSpPr>
            <a:spLocks noGrp="1"/>
          </p:cNvSpPr>
          <p:nvPr>
            <p:ph idx="1"/>
          </p:nvPr>
        </p:nvSpPr>
        <p:spPr/>
        <p:txBody>
          <a:bodyPr/>
          <a:lstStyle/>
          <a:p>
            <a:r>
              <a:rPr lang="en-US" dirty="0" smtClean="0"/>
              <a:t>Approximately 20 minutes (until 4:30) to work on specific debate topics at your tables</a:t>
            </a:r>
          </a:p>
          <a:p>
            <a:r>
              <a:rPr lang="en-US" dirty="0" smtClean="0"/>
              <a:t>Divide by </a:t>
            </a:r>
            <a:r>
              <a:rPr lang="en-US" dirty="0" smtClean="0">
                <a:solidFill>
                  <a:schemeClr val="accent1"/>
                </a:solidFill>
              </a:rPr>
              <a:t>course</a:t>
            </a:r>
            <a:r>
              <a:rPr lang="en-US" dirty="0" smtClean="0"/>
              <a:t> (Strategy, Entrepreneurship, HR, OB), by </a:t>
            </a:r>
            <a:r>
              <a:rPr lang="en-US" dirty="0" smtClean="0">
                <a:solidFill>
                  <a:schemeClr val="accent1"/>
                </a:solidFill>
              </a:rPr>
              <a:t>level</a:t>
            </a:r>
            <a:r>
              <a:rPr lang="en-US" dirty="0" smtClean="0"/>
              <a:t> (MBA, undergrad), or by </a:t>
            </a:r>
            <a:r>
              <a:rPr lang="en-US" dirty="0" smtClean="0">
                <a:solidFill>
                  <a:schemeClr val="accent1"/>
                </a:solidFill>
              </a:rPr>
              <a:t>topic of interest </a:t>
            </a:r>
            <a:r>
              <a:rPr lang="en-US" dirty="0" smtClean="0"/>
              <a:t>(CEO pay, goal setting, privacy, etc.)</a:t>
            </a:r>
          </a:p>
          <a:p>
            <a:r>
              <a:rPr lang="en-US" dirty="0" smtClean="0"/>
              <a:t>5 minute report outs begin at 4:30</a:t>
            </a:r>
            <a:endParaRPr lang="en-US" dirty="0"/>
          </a:p>
        </p:txBody>
      </p:sp>
    </p:spTree>
    <p:extLst>
      <p:ext uri="{BB962C8B-B14F-4D97-AF65-F5344CB8AC3E}">
        <p14:creationId xmlns:p14="http://schemas.microsoft.com/office/powerpoint/2010/main" val="3595466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7082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 Resources on Connect</a:t>
            </a:r>
            <a:endParaRPr lang="en-US" dirty="0"/>
          </a:p>
        </p:txBody>
      </p:sp>
      <p:pic>
        <p:nvPicPr>
          <p:cNvPr id="8" name="Content Placeholder 7"/>
          <p:cNvPicPr>
            <a:picLocks noGrp="1" noChangeAspect="1"/>
          </p:cNvPicPr>
          <p:nvPr>
            <p:ph idx="1"/>
          </p:nvPr>
        </p:nvPicPr>
        <p:blipFill rotWithShape="1">
          <a:blip r:embed="rId2"/>
          <a:srcRect l="57495" t="9016" r="8524"/>
          <a:stretch/>
        </p:blipFill>
        <p:spPr>
          <a:xfrm>
            <a:off x="649975" y="1741141"/>
            <a:ext cx="6247213" cy="4704390"/>
          </a:xfrm>
          <a:prstGeom prst="rect">
            <a:avLst/>
          </a:prstGeom>
        </p:spPr>
      </p:pic>
      <p:sp>
        <p:nvSpPr>
          <p:cNvPr id="10" name="Content Placeholder 4"/>
          <p:cNvSpPr txBox="1">
            <a:spLocks/>
          </p:cNvSpPr>
          <p:nvPr/>
        </p:nvSpPr>
        <p:spPr>
          <a:xfrm>
            <a:off x="7445828" y="1825625"/>
            <a:ext cx="390797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Post follow-up questions or comments on the discussion forum: </a:t>
            </a:r>
            <a:r>
              <a:rPr lang="en-US" dirty="0">
                <a:hlinkClick r:id="rId3"/>
              </a:rPr>
              <a:t>https://aom.link/OB- Debates2Engage</a:t>
            </a:r>
            <a:endParaRPr lang="en-US" dirty="0" smtClean="0"/>
          </a:p>
          <a:p>
            <a:r>
              <a:rPr lang="en-US" dirty="0" smtClean="0"/>
              <a:t>Add your tools to the library</a:t>
            </a:r>
          </a:p>
          <a:p>
            <a:r>
              <a:rPr lang="en-US" dirty="0" smtClean="0"/>
              <a:t>Use #Debates</a:t>
            </a:r>
            <a:endParaRPr lang="en-US" dirty="0"/>
          </a:p>
        </p:txBody>
      </p:sp>
    </p:spTree>
    <p:extLst>
      <p:ext uri="{BB962C8B-B14F-4D97-AF65-F5344CB8AC3E}">
        <p14:creationId xmlns:p14="http://schemas.microsoft.com/office/powerpoint/2010/main" val="3927220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Decisions </a:t>
            </a:r>
            <a:r>
              <a:rPr lang="en-US" dirty="0" smtClean="0"/>
              <a:t>you need to make</a:t>
            </a:r>
            <a:endParaRPr lang="en-US" dirty="0"/>
          </a:p>
        </p:txBody>
      </p:sp>
      <p:sp>
        <p:nvSpPr>
          <p:cNvPr id="3" name="Content Placeholder 2"/>
          <p:cNvSpPr>
            <a:spLocks noGrp="1"/>
          </p:cNvSpPr>
          <p:nvPr>
            <p:ph idx="1"/>
          </p:nvPr>
        </p:nvSpPr>
        <p:spPr/>
        <p:txBody>
          <a:bodyPr>
            <a:normAutofit/>
          </a:bodyPr>
          <a:lstStyle/>
          <a:p>
            <a:r>
              <a:rPr lang="en-US" sz="2900" dirty="0" smtClean="0"/>
              <a:t>Topic</a:t>
            </a:r>
            <a:r>
              <a:rPr lang="en-US" sz="2900" dirty="0"/>
              <a:t>:</a:t>
            </a:r>
            <a:r>
              <a:rPr lang="en-US" sz="2900" dirty="0" smtClean="0"/>
              <a:t> What’s most relevant or interesting to you?</a:t>
            </a:r>
          </a:p>
          <a:p>
            <a:pPr lvl="1"/>
            <a:r>
              <a:rPr lang="en-US" sz="2600" dirty="0" smtClean="0"/>
              <a:t>Come up with the resolution (stated in the affirmative)</a:t>
            </a:r>
          </a:p>
          <a:p>
            <a:pPr lvl="1"/>
            <a:r>
              <a:rPr lang="en-US" sz="2600" dirty="0" smtClean="0"/>
              <a:t>Find articles or multimedia that give students a start to their research</a:t>
            </a:r>
          </a:p>
          <a:p>
            <a:r>
              <a:rPr lang="en-US" sz="2900" dirty="0" smtClean="0"/>
              <a:t>Sides:  How and when will students find out what side they’re on? </a:t>
            </a:r>
          </a:p>
          <a:p>
            <a:pPr lvl="1"/>
            <a:r>
              <a:rPr lang="en-US" sz="2600" dirty="0" smtClean="0"/>
              <a:t>Do you let them choose, do you randomly assign?</a:t>
            </a:r>
            <a:endParaRPr lang="en-US" sz="2600" dirty="0"/>
          </a:p>
          <a:p>
            <a:pPr lvl="1"/>
            <a:r>
              <a:rPr lang="en-US" sz="2600" dirty="0" smtClean="0"/>
              <a:t>Do they know ahead of the actual debate? </a:t>
            </a:r>
          </a:p>
          <a:p>
            <a:r>
              <a:rPr lang="en-US" sz="2800" dirty="0" smtClean="0"/>
              <a:t>Process:  Who will run the debate?</a:t>
            </a:r>
          </a:p>
          <a:p>
            <a:pPr lvl="1"/>
            <a:r>
              <a:rPr lang="en-US" sz="2600" dirty="0" smtClean="0"/>
              <a:t>Do you want to use a student board, and if so, how do you select?  Volunteers, assign? </a:t>
            </a:r>
          </a:p>
        </p:txBody>
      </p:sp>
    </p:spTree>
    <p:extLst>
      <p:ext uri="{BB962C8B-B14F-4D97-AF65-F5344CB8AC3E}">
        <p14:creationId xmlns:p14="http://schemas.microsoft.com/office/powerpoint/2010/main" val="1579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Decisions you need to make,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Format:  What will be the structure of your debate?</a:t>
            </a:r>
          </a:p>
          <a:p>
            <a:pPr lvl="1"/>
            <a:r>
              <a:rPr lang="en-US" sz="2600" dirty="0"/>
              <a:t>Do you want to do an entire class debate, 1 v. 1, 4 v. 4, etc.</a:t>
            </a:r>
          </a:p>
          <a:p>
            <a:pPr lvl="1"/>
            <a:r>
              <a:rPr lang="en-US" sz="2600" dirty="0"/>
              <a:t>How many minutes total, and how will you divide them up between Affirmative, Negative, Rebuttals, &amp; Questions?</a:t>
            </a:r>
          </a:p>
          <a:p>
            <a:r>
              <a:rPr lang="en-US" dirty="0"/>
              <a:t>Assignments:  Do you want a written assignment? </a:t>
            </a:r>
          </a:p>
          <a:p>
            <a:pPr lvl="1"/>
            <a:r>
              <a:rPr lang="en-US" sz="2600" dirty="0"/>
              <a:t>Will students turn in their prep document, debate flow document, fact cards?  </a:t>
            </a:r>
          </a:p>
          <a:p>
            <a:pPr lvl="1"/>
            <a:r>
              <a:rPr lang="en-US" sz="2600" dirty="0"/>
              <a:t>Who has to complete the written assignment?  Just debaters and board, or audience too? </a:t>
            </a:r>
          </a:p>
          <a:p>
            <a:r>
              <a:rPr lang="en-US" dirty="0"/>
              <a:t>Assessments:  What’s most important to your course objectives and learning goals?</a:t>
            </a:r>
          </a:p>
          <a:p>
            <a:pPr lvl="1"/>
            <a:r>
              <a:rPr lang="en-US" sz="2600" dirty="0"/>
              <a:t>What will you assess?  Oral presentation only or written work too?  Team or individual?  Peer evaluations?</a:t>
            </a:r>
          </a:p>
          <a:p>
            <a:endParaRPr lang="en-US" dirty="0"/>
          </a:p>
        </p:txBody>
      </p:sp>
    </p:spTree>
    <p:extLst>
      <p:ext uri="{BB962C8B-B14F-4D97-AF65-F5344CB8AC3E}">
        <p14:creationId xmlns:p14="http://schemas.microsoft.com/office/powerpoint/2010/main" val="2418891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You need to decide what’s most important to you to assess</a:t>
            </a:r>
          </a:p>
          <a:p>
            <a:pPr lvl="1"/>
            <a:r>
              <a:rPr lang="en-US" dirty="0" smtClean="0"/>
              <a:t>Content (i.e., whether the students grasped the relevant facts and issues related to the debate and course)</a:t>
            </a:r>
          </a:p>
          <a:p>
            <a:pPr lvl="1"/>
            <a:r>
              <a:rPr lang="en-US" dirty="0" smtClean="0"/>
              <a:t>Oral communication (i.e., how students performed in the debate)</a:t>
            </a:r>
          </a:p>
          <a:p>
            <a:pPr lvl="1"/>
            <a:r>
              <a:rPr lang="en-US" dirty="0" smtClean="0"/>
              <a:t>Written communication (i.e., the quality of their debate prep document)</a:t>
            </a:r>
          </a:p>
          <a:p>
            <a:pPr lvl="1"/>
            <a:r>
              <a:rPr lang="en-US" dirty="0" smtClean="0"/>
              <a:t>Research (i.e., quality of their sources for evidence)</a:t>
            </a:r>
          </a:p>
          <a:p>
            <a:pPr lvl="1"/>
            <a:r>
              <a:rPr lang="en-US" dirty="0" smtClean="0"/>
              <a:t>Perspective taking (i.e., did they exhibit clear understanding of the other side and argue effectively against it)</a:t>
            </a:r>
          </a:p>
          <a:p>
            <a:pPr lvl="1"/>
            <a:r>
              <a:rPr lang="en-US" dirty="0" smtClean="0"/>
              <a:t>Teamwork (i.e., how well the group performed as a unit or through peer evaluations of team members)</a:t>
            </a:r>
          </a:p>
          <a:p>
            <a:pPr lvl="1"/>
            <a:endParaRPr lang="en-US" dirty="0"/>
          </a:p>
        </p:txBody>
      </p:sp>
    </p:spTree>
    <p:extLst>
      <p:ext uri="{BB962C8B-B14F-4D97-AF65-F5344CB8AC3E}">
        <p14:creationId xmlns:p14="http://schemas.microsoft.com/office/powerpoint/2010/main" val="3603086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 &amp; Objectives</a:t>
            </a:r>
            <a:endParaRPr lang="en-US" dirty="0"/>
          </a:p>
        </p:txBody>
      </p:sp>
      <p:sp>
        <p:nvSpPr>
          <p:cNvPr id="3" name="Content Placeholder 2"/>
          <p:cNvSpPr>
            <a:spLocks noGrp="1"/>
          </p:cNvSpPr>
          <p:nvPr>
            <p:ph idx="1"/>
          </p:nvPr>
        </p:nvSpPr>
        <p:spPr>
          <a:xfrm>
            <a:off x="838200" y="1825625"/>
            <a:ext cx="10939818" cy="4351338"/>
          </a:xfrm>
        </p:spPr>
        <p:txBody>
          <a:bodyPr>
            <a:normAutofit/>
          </a:bodyPr>
          <a:lstStyle/>
          <a:p>
            <a:r>
              <a:rPr lang="en-US" dirty="0" smtClean="0"/>
              <a:t>Students will understand how to articulate, support, and defend key business decisions</a:t>
            </a:r>
          </a:p>
          <a:p>
            <a:r>
              <a:rPr lang="en-US" dirty="0" smtClean="0"/>
              <a:t>Through active participation in the debate, students will </a:t>
            </a:r>
          </a:p>
          <a:p>
            <a:pPr lvl="1"/>
            <a:r>
              <a:rPr lang="en-US" dirty="0" smtClean="0"/>
              <a:t>Compare and discriminate between opposing view points on a key business issue</a:t>
            </a:r>
          </a:p>
          <a:p>
            <a:pPr lvl="1"/>
            <a:r>
              <a:rPr lang="en-US" dirty="0" smtClean="0"/>
              <a:t>Use </a:t>
            </a:r>
            <a:r>
              <a:rPr lang="en-US" dirty="0"/>
              <a:t>appropriate </a:t>
            </a:r>
            <a:r>
              <a:rPr lang="en-US" dirty="0" smtClean="0"/>
              <a:t>research </a:t>
            </a:r>
            <a:r>
              <a:rPr lang="en-US" dirty="0"/>
              <a:t>techniques to </a:t>
            </a:r>
            <a:r>
              <a:rPr lang="en-US" dirty="0" smtClean="0"/>
              <a:t>find supporting evidence</a:t>
            </a:r>
          </a:p>
          <a:p>
            <a:pPr lvl="1"/>
            <a:r>
              <a:rPr lang="en-US" dirty="0" smtClean="0"/>
              <a:t>Verify the value of evidence for both sides</a:t>
            </a:r>
          </a:p>
          <a:p>
            <a:pPr lvl="1"/>
            <a:r>
              <a:rPr lang="en-US" dirty="0" smtClean="0"/>
              <a:t>Exhibit knowledge </a:t>
            </a:r>
            <a:r>
              <a:rPr lang="en-US" dirty="0"/>
              <a:t>of </a:t>
            </a:r>
            <a:r>
              <a:rPr lang="en-US" dirty="0" smtClean="0"/>
              <a:t>core OB topics by </a:t>
            </a:r>
            <a:r>
              <a:rPr lang="en-US" dirty="0"/>
              <a:t>citing relevant theories and </a:t>
            </a:r>
            <a:r>
              <a:rPr lang="en-US" dirty="0" smtClean="0"/>
              <a:t>research</a:t>
            </a:r>
          </a:p>
          <a:p>
            <a:pPr lvl="1"/>
            <a:r>
              <a:rPr lang="en-US" dirty="0" smtClean="0"/>
              <a:t>Demonstrate effective oral communication skills </a:t>
            </a:r>
          </a:p>
          <a:p>
            <a:pPr lvl="1"/>
            <a:r>
              <a:rPr lang="en-US" dirty="0" smtClean="0"/>
              <a:t>Demonstrate effective written communication skills </a:t>
            </a:r>
          </a:p>
          <a:p>
            <a:pPr lvl="1"/>
            <a:r>
              <a:rPr lang="en-US" dirty="0" smtClean="0"/>
              <a:t>Work as part of a team to present a coherent business case </a:t>
            </a:r>
          </a:p>
        </p:txBody>
      </p:sp>
    </p:spTree>
    <p:extLst>
      <p:ext uri="{BB962C8B-B14F-4D97-AF65-F5344CB8AC3E}">
        <p14:creationId xmlns:p14="http://schemas.microsoft.com/office/powerpoint/2010/main" val="3883663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Sample Debate Planning Rubric</a:t>
            </a:r>
            <a:r>
              <a:rPr lang="en-US" dirty="0" smtClean="0"/>
              <a:t/>
            </a:r>
            <a:br>
              <a:rPr lang="en-US" dirty="0" smtClean="0"/>
            </a:br>
            <a:r>
              <a:rPr lang="en-US" sz="2800" dirty="0" smtClean="0"/>
              <a:t>Could also use for self-assessment &amp; peer feedback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494421"/>
              </p:ext>
            </p:extLst>
          </p:nvPr>
        </p:nvGraphicFramePr>
        <p:xfrm>
          <a:off x="0" y="1625727"/>
          <a:ext cx="12192000" cy="5284089"/>
        </p:xfrm>
        <a:graphic>
          <a:graphicData uri="http://schemas.openxmlformats.org/drawingml/2006/table">
            <a:tbl>
              <a:tblPr firstRow="1" firstCol="1" bandRow="1">
                <a:tableStyleId>{5C22544A-7EE6-4342-B048-85BDC9FD1C3A}</a:tableStyleId>
              </a:tblPr>
              <a:tblGrid>
                <a:gridCol w="1627039">
                  <a:extLst>
                    <a:ext uri="{9D8B030D-6E8A-4147-A177-3AD203B41FA5}">
                      <a16:colId xmlns:a16="http://schemas.microsoft.com/office/drawing/2014/main" val="20000"/>
                    </a:ext>
                  </a:extLst>
                </a:gridCol>
                <a:gridCol w="2427179">
                  <a:extLst>
                    <a:ext uri="{9D8B030D-6E8A-4147-A177-3AD203B41FA5}">
                      <a16:colId xmlns:a16="http://schemas.microsoft.com/office/drawing/2014/main" val="20001"/>
                    </a:ext>
                  </a:extLst>
                </a:gridCol>
                <a:gridCol w="2428042">
                  <a:extLst>
                    <a:ext uri="{9D8B030D-6E8A-4147-A177-3AD203B41FA5}">
                      <a16:colId xmlns:a16="http://schemas.microsoft.com/office/drawing/2014/main" val="20002"/>
                    </a:ext>
                  </a:extLst>
                </a:gridCol>
                <a:gridCol w="2427179">
                  <a:extLst>
                    <a:ext uri="{9D8B030D-6E8A-4147-A177-3AD203B41FA5}">
                      <a16:colId xmlns:a16="http://schemas.microsoft.com/office/drawing/2014/main" val="20003"/>
                    </a:ext>
                  </a:extLst>
                </a:gridCol>
                <a:gridCol w="2428042">
                  <a:extLst>
                    <a:ext uri="{9D8B030D-6E8A-4147-A177-3AD203B41FA5}">
                      <a16:colId xmlns:a16="http://schemas.microsoft.com/office/drawing/2014/main" val="20004"/>
                    </a:ext>
                  </a:extLst>
                </a:gridCol>
                <a:gridCol w="854519">
                  <a:extLst>
                    <a:ext uri="{9D8B030D-6E8A-4147-A177-3AD203B41FA5}">
                      <a16:colId xmlns:a16="http://schemas.microsoft.com/office/drawing/2014/main" val="20005"/>
                    </a:ext>
                  </a:extLst>
                </a:gridCol>
              </a:tblGrid>
              <a:tr h="271958">
                <a:tc>
                  <a:txBody>
                    <a:bodyPr/>
                    <a:lstStyle/>
                    <a:p>
                      <a:pPr marL="0" marR="0">
                        <a:lnSpc>
                          <a:spcPct val="107000"/>
                        </a:lnSpc>
                        <a:spcBef>
                          <a:spcPts val="0"/>
                        </a:spcBef>
                        <a:spcAft>
                          <a:spcPts val="0"/>
                        </a:spcAft>
                      </a:pPr>
                      <a:r>
                        <a:rPr lang="en-US" sz="1200">
                          <a:effectLst/>
                        </a:rPr>
                        <a:t>CATEGORY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Unacceptable – 0 or 1</a:t>
                      </a:r>
                    </a:p>
                    <a:p>
                      <a:pPr marL="0" marR="0">
                        <a:lnSpc>
                          <a:spcPct val="107000"/>
                        </a:lnSpc>
                        <a:spcBef>
                          <a:spcPts val="0"/>
                        </a:spcBef>
                        <a:spcAft>
                          <a:spcPts val="0"/>
                        </a:spcAft>
                      </a:pPr>
                      <a:r>
                        <a:rPr lang="en-US" sz="1200">
                          <a:effectLst/>
                        </a:rPr>
                        <a:t>(Below Standards)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Acceptable -- 2</a:t>
                      </a:r>
                    </a:p>
                    <a:p>
                      <a:pPr marL="0" marR="0">
                        <a:lnSpc>
                          <a:spcPct val="107000"/>
                        </a:lnSpc>
                        <a:spcBef>
                          <a:spcPts val="0"/>
                        </a:spcBef>
                        <a:spcAft>
                          <a:spcPts val="0"/>
                        </a:spcAft>
                      </a:pPr>
                      <a:r>
                        <a:rPr lang="en-US" sz="1200">
                          <a:effectLst/>
                        </a:rPr>
                        <a:t>(Meets Standards)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Good -- 3</a:t>
                      </a:r>
                    </a:p>
                    <a:p>
                      <a:pPr marL="0" marR="0">
                        <a:lnSpc>
                          <a:spcPct val="107000"/>
                        </a:lnSpc>
                        <a:spcBef>
                          <a:spcPts val="0"/>
                        </a:spcBef>
                        <a:spcAft>
                          <a:spcPts val="0"/>
                        </a:spcAft>
                      </a:pPr>
                      <a:r>
                        <a:rPr lang="en-US" sz="1200">
                          <a:effectLst/>
                        </a:rPr>
                        <a:t>(Occasionally Exceeds)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Excellent --4</a:t>
                      </a:r>
                    </a:p>
                    <a:p>
                      <a:pPr marL="0" marR="0">
                        <a:lnSpc>
                          <a:spcPct val="107000"/>
                        </a:lnSpc>
                        <a:spcBef>
                          <a:spcPts val="0"/>
                        </a:spcBef>
                        <a:spcAft>
                          <a:spcPts val="0"/>
                        </a:spcAft>
                      </a:pPr>
                      <a:r>
                        <a:rPr lang="en-US" sz="1200">
                          <a:effectLst/>
                        </a:rPr>
                        <a:t>(Exceeds Standards)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Weight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0000"/>
                  </a:ext>
                </a:extLst>
              </a:tr>
              <a:tr h="1087834">
                <a:tc>
                  <a:txBody>
                    <a:bodyPr/>
                    <a:lstStyle/>
                    <a:p>
                      <a:pPr marL="0" marR="0">
                        <a:lnSpc>
                          <a:spcPct val="107000"/>
                        </a:lnSpc>
                        <a:spcBef>
                          <a:spcPts val="0"/>
                        </a:spcBef>
                        <a:spcAft>
                          <a:spcPts val="0"/>
                        </a:spcAft>
                      </a:pPr>
                      <a:r>
                        <a:rPr lang="en-US" sz="1200">
                          <a:effectLst/>
                        </a:rPr>
                        <a:t>Arguments (claims, warrants &amp; impact)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Arguments are underdeveloped or incoherent. One or both sides is not complete. Minimal effort displayed.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dirty="0">
                          <a:effectLst/>
                        </a:rPr>
                        <a:t>Ideas are organized, but are lopsided.  One side of the debate is well done, but the other is not.  Logic for the warranted claims is </a:t>
                      </a:r>
                      <a:r>
                        <a:rPr lang="en-US" sz="1200" dirty="0" smtClean="0">
                          <a:effectLst/>
                        </a:rPr>
                        <a:t>often unclear</a:t>
                      </a:r>
                      <a:r>
                        <a:rPr lang="en-US" sz="1200" dirty="0">
                          <a:effectLst/>
                        </a:rPr>
                        <a:t>, and the impact of the claim is not understood or made clear.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Ideas are organized and show some understanding of both sides of the debate.  Logic for the warranted claims is not always clear, and the impact of the claim is not always understood or made clear.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Ideas are well-organized and show clear understanding of both sides of the debate.  Warrants provide logical reasoning for the claim, and the impact of the warranted claim is clearly presented.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gn="ctr">
                        <a:lnSpc>
                          <a:spcPct val="107000"/>
                        </a:lnSpc>
                        <a:spcBef>
                          <a:spcPts val="0"/>
                        </a:spcBef>
                        <a:spcAft>
                          <a:spcPts val="0"/>
                        </a:spcAft>
                      </a:pPr>
                      <a:r>
                        <a:rPr lang="en-US" sz="1200">
                          <a:effectLst/>
                        </a:rPr>
                        <a:t>6.25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0001"/>
                  </a:ext>
                </a:extLst>
              </a:tr>
              <a:tr h="951855">
                <a:tc>
                  <a:txBody>
                    <a:bodyPr/>
                    <a:lstStyle/>
                    <a:p>
                      <a:pPr marL="0" marR="0">
                        <a:lnSpc>
                          <a:spcPct val="107000"/>
                        </a:lnSpc>
                        <a:spcBef>
                          <a:spcPts val="0"/>
                        </a:spcBef>
                        <a:spcAft>
                          <a:spcPts val="0"/>
                        </a:spcAft>
                      </a:pPr>
                      <a:r>
                        <a:rPr lang="en-US" sz="1200">
                          <a:effectLst/>
                        </a:rPr>
                        <a:t>Evidence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Sources insignificant or unsubstantiated (e.g., Wikipedia).  Evidence is missing or based on the student’s opinion alone.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Utilizes 1 or 2 additional academic and media sources to support most claims and warrants.  Evidence occasionally builds a logical case to support the claim made, but not always.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Utilizes 3 or 4 additional academic and media sources to support most claims and warrants.  Evidence usually builds a logical case to support the claim made.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Utilizes 5 or more additional academic and media sources to support all claims and warrants.  Evidence always builds a logical case to support the claim made.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gn="ctr">
                        <a:lnSpc>
                          <a:spcPct val="107000"/>
                        </a:lnSpc>
                        <a:spcBef>
                          <a:spcPts val="0"/>
                        </a:spcBef>
                        <a:spcAft>
                          <a:spcPts val="0"/>
                        </a:spcAft>
                      </a:pPr>
                      <a:r>
                        <a:rPr lang="en-US" sz="1200">
                          <a:effectLst/>
                        </a:rPr>
                        <a:t>6.25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0002"/>
                  </a:ext>
                </a:extLst>
              </a:tr>
              <a:tr h="951855">
                <a:tc>
                  <a:txBody>
                    <a:bodyPr/>
                    <a:lstStyle/>
                    <a:p>
                      <a:pPr marL="0" marR="0">
                        <a:lnSpc>
                          <a:spcPct val="107000"/>
                        </a:lnSpc>
                        <a:spcBef>
                          <a:spcPts val="0"/>
                        </a:spcBef>
                        <a:spcAft>
                          <a:spcPts val="0"/>
                        </a:spcAft>
                      </a:pPr>
                      <a:r>
                        <a:rPr lang="en-US" sz="1200">
                          <a:effectLst/>
                        </a:rPr>
                        <a:t>Integration of Theory &amp; Course Materials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Does not discuss how the course content or theory applies to the given debate.  Application of course content is missing or incorrect.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Course material coverage is generally acceptable and mostly accurately conveyed. Application of course content is inconsistent and in some cases incorrect.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Attention to course material exists, but not throughout all sections.  Application of course content is present, but could be strengthened in some sections.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Course material is woven throughout and is accurately conveyed to strengthen and support key arguments.  Clearly and accurately applies course content or theory to the given debate.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gn="ctr">
                        <a:lnSpc>
                          <a:spcPct val="107000"/>
                        </a:lnSpc>
                        <a:spcBef>
                          <a:spcPts val="0"/>
                        </a:spcBef>
                        <a:spcAft>
                          <a:spcPts val="0"/>
                        </a:spcAft>
                      </a:pPr>
                      <a:r>
                        <a:rPr lang="en-US" sz="1200">
                          <a:effectLst/>
                        </a:rPr>
                        <a:t>6.25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0003"/>
                  </a:ext>
                </a:extLst>
              </a:tr>
              <a:tr h="815875">
                <a:tc>
                  <a:txBody>
                    <a:bodyPr/>
                    <a:lstStyle/>
                    <a:p>
                      <a:pPr marL="0" marR="0">
                        <a:lnSpc>
                          <a:spcPct val="107000"/>
                        </a:lnSpc>
                        <a:spcBef>
                          <a:spcPts val="0"/>
                        </a:spcBef>
                        <a:spcAft>
                          <a:spcPts val="0"/>
                        </a:spcAft>
                      </a:pPr>
                      <a:r>
                        <a:rPr lang="en-US" sz="1200">
                          <a:effectLst/>
                        </a:rPr>
                        <a:t>Grammar &amp; Style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Grammatical errors or spelling &amp; punctuation substantially detracts from the paper.  Paper did not include a works cited page.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Very few grammatical, spelling or punctuation errors interfere with reading the paper.  Works cited is in MLA format, but has a many errors or missing citations.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Grammatical errors or spelling &amp; punctuation are rare and do not detract from the paper.  Works cited is in MLA format, but has a few errors or missing citations.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The paper is free of grammatical errors and spelling &amp; punctuation problems.  A correctly developed works cited in MLA format is present.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gn="ctr">
                        <a:lnSpc>
                          <a:spcPct val="107000"/>
                        </a:lnSpc>
                        <a:spcBef>
                          <a:spcPts val="0"/>
                        </a:spcBef>
                        <a:spcAft>
                          <a:spcPts val="0"/>
                        </a:spcAft>
                      </a:pPr>
                      <a:r>
                        <a:rPr lang="en-US" sz="1200">
                          <a:effectLst/>
                        </a:rPr>
                        <a:t>6.25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0004"/>
                  </a:ext>
                </a:extLst>
              </a:tr>
              <a:tr h="271958">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marL="0" marR="0" algn="ctr">
                        <a:lnSpc>
                          <a:spcPct val="107000"/>
                        </a:lnSpc>
                        <a:spcBef>
                          <a:spcPts val="0"/>
                        </a:spcBef>
                        <a:spcAft>
                          <a:spcPts val="0"/>
                        </a:spcAft>
                      </a:pPr>
                      <a:r>
                        <a:rPr lang="en-US" sz="1200">
                          <a:effectLst/>
                        </a:rPr>
                        <a:t>TOTAL POINTS (out of 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b"/>
                </a:tc>
                <a:tc>
                  <a:txBody>
                    <a:bodyPr/>
                    <a:lstStyle/>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41809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pic>
        <p:nvPicPr>
          <p:cNvPr id="6" name="Content Placeholder 5"/>
          <p:cNvPicPr>
            <a:picLocks noGrp="1" noChangeAspect="1"/>
          </p:cNvPicPr>
          <p:nvPr>
            <p:ph sz="half" idx="1"/>
          </p:nvPr>
        </p:nvPicPr>
        <p:blipFill>
          <a:blip r:embed="rId2"/>
          <a:stretch>
            <a:fillRect/>
          </a:stretch>
        </p:blipFill>
        <p:spPr>
          <a:xfrm>
            <a:off x="838200" y="1934369"/>
            <a:ext cx="5181600" cy="2914650"/>
          </a:xfrm>
          <a:prstGeom prst="rect">
            <a:avLst/>
          </a:prstGeom>
        </p:spPr>
      </p:pic>
      <p:pic>
        <p:nvPicPr>
          <p:cNvPr id="5" name="Content Placeholder 4"/>
          <p:cNvPicPr>
            <a:picLocks noGrp="1" noChangeAspect="1"/>
          </p:cNvPicPr>
          <p:nvPr>
            <p:ph sz="half" idx="2"/>
          </p:nvPr>
        </p:nvPicPr>
        <p:blipFill rotWithShape="1">
          <a:blip r:embed="rId3"/>
          <a:srcRect t="8563"/>
          <a:stretch/>
        </p:blipFill>
        <p:spPr>
          <a:xfrm>
            <a:off x="6172200" y="2906707"/>
            <a:ext cx="5181600" cy="2896041"/>
          </a:xfrm>
          <a:prstGeom prst="rect">
            <a:avLst/>
          </a:prstGeom>
        </p:spPr>
      </p:pic>
    </p:spTree>
    <p:extLst>
      <p:ext uri="{BB962C8B-B14F-4D97-AF65-F5344CB8AC3E}">
        <p14:creationId xmlns:p14="http://schemas.microsoft.com/office/powerpoint/2010/main" val="19650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85168692"/>
              </p:ext>
            </p:extLst>
          </p:nvPr>
        </p:nvGraphicFramePr>
        <p:xfrm>
          <a:off x="1422400" y="759968"/>
          <a:ext cx="10769600" cy="6118226"/>
        </p:xfrm>
        <a:graphic>
          <a:graphicData uri="http://schemas.openxmlformats.org/drawingml/2006/table">
            <a:tbl>
              <a:tblPr firstRow="1" bandRow="1">
                <a:tableStyleId>{5C22544A-7EE6-4342-B048-85BDC9FD1C3A}</a:tableStyleId>
              </a:tblPr>
              <a:tblGrid>
                <a:gridCol w="490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1400" b="1" dirty="0" smtClean="0">
                          <a:solidFill>
                            <a:schemeClr val="tx1"/>
                          </a:solidFill>
                          <a:effectLst/>
                        </a:rPr>
                        <a:t>Argument 1</a:t>
                      </a:r>
                    </a:p>
                    <a:p>
                      <a:pPr marL="0" marR="0" indent="0">
                        <a:lnSpc>
                          <a:spcPct val="107000"/>
                        </a:lnSpc>
                        <a:spcBef>
                          <a:spcPts val="0"/>
                        </a:spcBef>
                        <a:spcAft>
                          <a:spcPts val="0"/>
                        </a:spcAft>
                        <a:buNone/>
                      </a:pPr>
                      <a:r>
                        <a:rPr lang="en-US" sz="1400" b="0" dirty="0" smtClean="0">
                          <a:solidFill>
                            <a:schemeClr val="tx1"/>
                          </a:solidFill>
                          <a:effectLst/>
                        </a:rPr>
                        <a:t>a.  </a:t>
                      </a:r>
                      <a:r>
                        <a:rPr lang="en-US" sz="1400" b="1" dirty="0" smtClean="0">
                          <a:solidFill>
                            <a:schemeClr val="tx1"/>
                          </a:solidFill>
                          <a:effectLst/>
                        </a:rPr>
                        <a:t>Claim</a:t>
                      </a:r>
                      <a:r>
                        <a:rPr lang="en-US" sz="1400" b="0" dirty="0" smtClean="0">
                          <a:solidFill>
                            <a:schemeClr val="tx1"/>
                          </a:solidFill>
                          <a:effectLst/>
                        </a:rPr>
                        <a:t>:</a:t>
                      </a:r>
                      <a:r>
                        <a:rPr lang="en-US" sz="1400" b="0" baseline="0" dirty="0" smtClean="0">
                          <a:solidFill>
                            <a:schemeClr val="tx1"/>
                          </a:solidFill>
                          <a:effectLst/>
                        </a:rPr>
                        <a:t> Difficult goals drive performance</a:t>
                      </a:r>
                      <a:r>
                        <a:rPr lang="en-US" sz="1400" b="0" dirty="0" smtClean="0">
                          <a:solidFill>
                            <a:schemeClr val="tx1"/>
                          </a:solidFill>
                          <a:effectLst/>
                        </a:rPr>
                        <a:t> </a:t>
                      </a:r>
                    </a:p>
                    <a:p>
                      <a:pPr marL="0" marR="0">
                        <a:lnSpc>
                          <a:spcPct val="107000"/>
                        </a:lnSpc>
                        <a:spcBef>
                          <a:spcPts val="0"/>
                        </a:spcBef>
                        <a:spcAft>
                          <a:spcPts val="0"/>
                        </a:spcAft>
                      </a:pPr>
                      <a:r>
                        <a:rPr lang="en-US" sz="1400" b="0" dirty="0" smtClean="0">
                          <a:solidFill>
                            <a:schemeClr val="tx1"/>
                          </a:solidFill>
                          <a:effectLst/>
                        </a:rPr>
                        <a:t>b. </a:t>
                      </a:r>
                      <a:r>
                        <a:rPr lang="en-US" sz="1400" b="1" dirty="0" smtClean="0">
                          <a:solidFill>
                            <a:schemeClr val="tx1"/>
                          </a:solidFill>
                          <a:effectLst/>
                        </a:rPr>
                        <a:t>Warrant</a:t>
                      </a:r>
                      <a:r>
                        <a:rPr lang="en-US" sz="1400" b="0" dirty="0" smtClean="0">
                          <a:solidFill>
                            <a:schemeClr val="tx1"/>
                          </a:solidFill>
                          <a:effectLst/>
                        </a:rPr>
                        <a:t>:</a:t>
                      </a:r>
                      <a:r>
                        <a:rPr lang="en-US" sz="1400" b="0" baseline="0" dirty="0" smtClean="0">
                          <a:solidFill>
                            <a:schemeClr val="tx1"/>
                          </a:solidFill>
                          <a:effectLst/>
                        </a:rPr>
                        <a:t> </a:t>
                      </a:r>
                      <a:r>
                        <a:rPr lang="en-US" sz="1400" b="0" dirty="0" smtClean="0">
                          <a:solidFill>
                            <a:schemeClr val="tx1"/>
                          </a:solidFill>
                          <a:effectLst/>
                        </a:rPr>
                        <a:t> Challenging goals are</a:t>
                      </a:r>
                      <a:r>
                        <a:rPr lang="en-US" sz="1400" b="0" baseline="0" dirty="0" smtClean="0">
                          <a:solidFill>
                            <a:schemeClr val="tx1"/>
                          </a:solidFill>
                          <a:effectLst/>
                        </a:rPr>
                        <a:t> more motivational because they give students something to reach for.  Students work harder to accomplish the more challenging goal.  It amplifies the intensity and persistence of student effort to get an A</a:t>
                      </a:r>
                      <a:endParaRPr lang="en-US" sz="1400" b="0" dirty="0" smtClean="0">
                        <a:solidFill>
                          <a:schemeClr val="tx1"/>
                        </a:solidFill>
                        <a:effectLst/>
                      </a:endParaRPr>
                    </a:p>
                    <a:p>
                      <a:pPr marL="0" marR="0">
                        <a:lnSpc>
                          <a:spcPct val="107000"/>
                        </a:lnSpc>
                        <a:spcBef>
                          <a:spcPts val="0"/>
                        </a:spcBef>
                        <a:spcAft>
                          <a:spcPts val="0"/>
                        </a:spcAft>
                      </a:pPr>
                      <a:r>
                        <a:rPr lang="en-US" sz="1400" b="0" dirty="0" smtClean="0">
                          <a:solidFill>
                            <a:schemeClr val="tx1"/>
                          </a:solidFill>
                          <a:effectLst/>
                        </a:rPr>
                        <a:t>c. </a:t>
                      </a:r>
                      <a:r>
                        <a:rPr lang="en-US" sz="1400" b="1" dirty="0" smtClean="0">
                          <a:solidFill>
                            <a:schemeClr val="tx1"/>
                          </a:solidFill>
                          <a:effectLst/>
                        </a:rPr>
                        <a:t>Evidence</a:t>
                      </a:r>
                      <a:r>
                        <a:rPr lang="en-US" sz="1400" b="0" dirty="0" smtClean="0">
                          <a:solidFill>
                            <a:schemeClr val="tx1"/>
                          </a:solidFill>
                          <a:effectLst/>
                        </a:rPr>
                        <a:t>: Locke &amp; Latham</a:t>
                      </a:r>
                      <a:r>
                        <a:rPr lang="en-US" sz="1400" b="0" baseline="0" dirty="0" smtClean="0">
                          <a:solidFill>
                            <a:schemeClr val="tx1"/>
                          </a:solidFill>
                          <a:effectLst/>
                        </a:rPr>
                        <a:t> found that specific, difficult goals consistently led to higher performance than “do your best goals”</a:t>
                      </a:r>
                      <a:endParaRPr lang="en-US" sz="1400" b="0" dirty="0" smtClean="0">
                        <a:solidFill>
                          <a:schemeClr val="tx1"/>
                        </a:solidFill>
                        <a:effectLst/>
                      </a:endParaRPr>
                    </a:p>
                    <a:p>
                      <a:pPr marL="0" marR="0">
                        <a:lnSpc>
                          <a:spcPct val="107000"/>
                        </a:lnSpc>
                        <a:spcBef>
                          <a:spcPts val="0"/>
                        </a:spcBef>
                        <a:spcAft>
                          <a:spcPts val="0"/>
                        </a:spcAft>
                      </a:pPr>
                      <a:r>
                        <a:rPr lang="en-US" sz="1400" b="0" dirty="0" smtClean="0">
                          <a:solidFill>
                            <a:schemeClr val="tx1"/>
                          </a:solidFill>
                          <a:effectLst/>
                        </a:rPr>
                        <a:t> d. </a:t>
                      </a:r>
                      <a:r>
                        <a:rPr lang="en-US" sz="1400" b="1" dirty="0" smtClean="0">
                          <a:solidFill>
                            <a:schemeClr val="tx1"/>
                          </a:solidFill>
                          <a:effectLst/>
                        </a:rPr>
                        <a:t>Impact</a:t>
                      </a:r>
                      <a:r>
                        <a:rPr lang="en-US" sz="1400" b="0" baseline="0" dirty="0" smtClean="0">
                          <a:solidFill>
                            <a:schemeClr val="tx1"/>
                          </a:solidFill>
                          <a:effectLst/>
                        </a:rPr>
                        <a:t>:  Students will be more motivated to study hard to achieve a good grade.  They will put in more hours studying and will focus more effort on their school work so they can achieve a good grade and the financial benefit that comes from it.</a:t>
                      </a:r>
                      <a:endParaRPr lang="en-US" sz="1400" b="0" dirty="0" smtClean="0">
                        <a:solidFill>
                          <a:schemeClr val="tx1"/>
                        </a:solidFill>
                        <a:effectLst/>
                      </a:endParaRPr>
                    </a:p>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400" b="1" dirty="0" smtClean="0">
                          <a:solidFill>
                            <a:schemeClr val="tx1"/>
                          </a:solidFill>
                          <a:effectLst/>
                        </a:rPr>
                        <a:t>Argument 2</a:t>
                      </a:r>
                    </a:p>
                    <a:p>
                      <a:pPr marL="0" marR="0">
                        <a:lnSpc>
                          <a:spcPct val="107000"/>
                        </a:lnSpc>
                        <a:spcBef>
                          <a:spcPts val="0"/>
                        </a:spcBef>
                        <a:spcAft>
                          <a:spcPts val="0"/>
                        </a:spcAft>
                      </a:pPr>
                      <a:r>
                        <a:rPr lang="en-US" sz="1400" b="0" dirty="0" smtClean="0">
                          <a:solidFill>
                            <a:schemeClr val="tx1"/>
                          </a:solidFill>
                          <a:effectLst/>
                        </a:rPr>
                        <a:t>a. </a:t>
                      </a:r>
                      <a:r>
                        <a:rPr lang="en-US" sz="1400" b="1" dirty="0" smtClean="0">
                          <a:solidFill>
                            <a:schemeClr val="tx1"/>
                          </a:solidFill>
                          <a:effectLst/>
                        </a:rPr>
                        <a:t>Claim</a:t>
                      </a:r>
                      <a:r>
                        <a:rPr lang="en-US" sz="1400" b="0" dirty="0" smtClean="0">
                          <a:solidFill>
                            <a:schemeClr val="tx1"/>
                          </a:solidFill>
                          <a:effectLst/>
                        </a:rPr>
                        <a:t>:</a:t>
                      </a:r>
                      <a:r>
                        <a:rPr lang="en-US" sz="1400" b="0" baseline="0" dirty="0" smtClean="0">
                          <a:solidFill>
                            <a:schemeClr val="tx1"/>
                          </a:solidFill>
                          <a:effectLst/>
                        </a:rPr>
                        <a:t> Specific goals provide clarity around how a student should spend his/her time</a:t>
                      </a:r>
                      <a:r>
                        <a:rPr lang="en-US" sz="1400" b="0" dirty="0" smtClean="0">
                          <a:solidFill>
                            <a:schemeClr val="tx1"/>
                          </a:solidFill>
                          <a:effectLst/>
                        </a:rPr>
                        <a:t> </a:t>
                      </a:r>
                    </a:p>
                    <a:p>
                      <a:pPr marL="0" marR="0">
                        <a:lnSpc>
                          <a:spcPct val="107000"/>
                        </a:lnSpc>
                        <a:spcBef>
                          <a:spcPts val="0"/>
                        </a:spcBef>
                        <a:spcAft>
                          <a:spcPts val="0"/>
                        </a:spcAft>
                      </a:pPr>
                      <a:r>
                        <a:rPr lang="en-US" sz="1400" b="0" dirty="0" smtClean="0">
                          <a:solidFill>
                            <a:schemeClr val="tx1"/>
                          </a:solidFill>
                          <a:effectLst/>
                        </a:rPr>
                        <a:t>b. </a:t>
                      </a:r>
                      <a:r>
                        <a:rPr lang="en-US" sz="1400" b="1" dirty="0" smtClean="0">
                          <a:solidFill>
                            <a:schemeClr val="tx1"/>
                          </a:solidFill>
                          <a:effectLst/>
                        </a:rPr>
                        <a:t>Warrant</a:t>
                      </a:r>
                      <a:r>
                        <a:rPr lang="en-US" sz="1400" b="0" dirty="0" smtClean="0">
                          <a:solidFill>
                            <a:schemeClr val="tx1"/>
                          </a:solidFill>
                          <a:effectLst/>
                        </a:rPr>
                        <a:t>:</a:t>
                      </a:r>
                      <a:r>
                        <a:rPr lang="en-US" sz="1400" b="0" baseline="0" dirty="0" smtClean="0">
                          <a:solidFill>
                            <a:schemeClr val="tx1"/>
                          </a:solidFill>
                          <a:effectLst/>
                        </a:rPr>
                        <a:t>  Paying for grades might encourage more students to spend time on their studies instead of relaxing with friends, working out, or partying.</a:t>
                      </a:r>
                      <a:endParaRPr lang="en-US" sz="1400" b="0" dirty="0" smtClean="0">
                        <a:solidFill>
                          <a:schemeClr val="tx1"/>
                        </a:solidFill>
                        <a:effectLst/>
                      </a:endParaRPr>
                    </a:p>
                    <a:p>
                      <a:pPr marL="0" marR="0">
                        <a:lnSpc>
                          <a:spcPct val="107000"/>
                        </a:lnSpc>
                        <a:spcBef>
                          <a:spcPts val="0"/>
                        </a:spcBef>
                        <a:spcAft>
                          <a:spcPts val="0"/>
                        </a:spcAft>
                      </a:pPr>
                      <a:r>
                        <a:rPr lang="en-US" sz="1400" b="0" dirty="0" smtClean="0">
                          <a:solidFill>
                            <a:schemeClr val="tx1"/>
                          </a:solidFill>
                          <a:effectLst/>
                        </a:rPr>
                        <a:t>c.  </a:t>
                      </a:r>
                      <a:r>
                        <a:rPr lang="en-US" sz="1400" b="1" dirty="0" smtClean="0">
                          <a:solidFill>
                            <a:schemeClr val="tx1"/>
                          </a:solidFill>
                          <a:effectLst/>
                        </a:rPr>
                        <a:t>Evidence</a:t>
                      </a:r>
                      <a:r>
                        <a:rPr lang="en-US" sz="1400" b="0" dirty="0" smtClean="0">
                          <a:solidFill>
                            <a:schemeClr val="tx1"/>
                          </a:solidFill>
                          <a:effectLst/>
                        </a:rPr>
                        <a:t>:  There’s an old management</a:t>
                      </a:r>
                      <a:r>
                        <a:rPr lang="en-US" sz="1400" b="0" baseline="0" dirty="0" smtClean="0">
                          <a:solidFill>
                            <a:schemeClr val="tx1"/>
                          </a:solidFill>
                          <a:effectLst/>
                        </a:rPr>
                        <a:t> saying, “What gets measured gets done” (attributed to Tom Peters, Peter Drucker, and others). Following this quote suggests that students will spend more time studying if there is a tangible and measurable reward waiting for them if they perform well.</a:t>
                      </a:r>
                      <a:endParaRPr lang="en-US" sz="1400" b="0" dirty="0" smtClean="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smtClean="0">
                          <a:solidFill>
                            <a:schemeClr val="tx1"/>
                          </a:solidFill>
                          <a:effectLst/>
                        </a:rPr>
                        <a:t>d. </a:t>
                      </a:r>
                      <a:r>
                        <a:rPr lang="en-US" sz="1400" b="1" dirty="0" smtClean="0">
                          <a:solidFill>
                            <a:schemeClr val="tx1"/>
                          </a:solidFill>
                          <a:effectLst/>
                        </a:rPr>
                        <a:t>Impact</a:t>
                      </a:r>
                      <a:r>
                        <a:rPr lang="en-US" sz="1400" b="0" dirty="0" smtClean="0">
                          <a:solidFill>
                            <a:schemeClr val="tx1"/>
                          </a:solidFill>
                          <a:effectLst/>
                        </a:rPr>
                        <a:t>:  Goals, particular</a:t>
                      </a:r>
                      <a:r>
                        <a:rPr lang="en-US" sz="1400" b="0" baseline="0" dirty="0" smtClean="0">
                          <a:solidFill>
                            <a:schemeClr val="tx1"/>
                          </a:solidFill>
                          <a:effectLst/>
                        </a:rPr>
                        <a:t>ly SMART goals, can direct behavior in a certain way.  This ensures students are working on tasks that are meaningful and measurable.  Specific goals clear up role perceptions so effort is channeled toward behavior that improves work performance.</a:t>
                      </a:r>
                      <a:endParaRPr lang="en-US" sz="1400" b="0"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400" b="1" dirty="0" smtClean="0">
                          <a:solidFill>
                            <a:schemeClr val="tx1"/>
                          </a:solidFill>
                          <a:effectLst/>
                        </a:rPr>
                        <a:t>Argument 1</a:t>
                      </a:r>
                    </a:p>
                    <a:p>
                      <a:pPr marL="0" marR="0">
                        <a:lnSpc>
                          <a:spcPct val="107000"/>
                        </a:lnSpc>
                        <a:spcBef>
                          <a:spcPts val="0"/>
                        </a:spcBef>
                        <a:spcAft>
                          <a:spcPts val="0"/>
                        </a:spcAft>
                      </a:pPr>
                      <a:r>
                        <a:rPr lang="en-US" sz="1400" b="0" dirty="0" smtClean="0">
                          <a:solidFill>
                            <a:schemeClr val="tx1"/>
                          </a:solidFill>
                          <a:effectLst/>
                        </a:rPr>
                        <a:t>a. </a:t>
                      </a:r>
                      <a:r>
                        <a:rPr lang="en-US" sz="1400" b="1" dirty="0" smtClean="0">
                          <a:solidFill>
                            <a:schemeClr val="tx1"/>
                          </a:solidFill>
                          <a:effectLst/>
                        </a:rPr>
                        <a:t>Claim</a:t>
                      </a:r>
                      <a:r>
                        <a:rPr lang="en-US" sz="1400" b="0" dirty="0" smtClean="0">
                          <a:solidFill>
                            <a:schemeClr val="tx1"/>
                          </a:solidFill>
                          <a:effectLst/>
                        </a:rPr>
                        <a:t>:</a:t>
                      </a:r>
                      <a:r>
                        <a:rPr lang="en-US" sz="1400" b="0" baseline="0" dirty="0" smtClean="0">
                          <a:solidFill>
                            <a:schemeClr val="tx1"/>
                          </a:solidFill>
                          <a:effectLst/>
                        </a:rPr>
                        <a:t>  Paying students for grades might encourage cheating</a:t>
                      </a:r>
                      <a:endParaRPr lang="en-US" sz="1400" b="0" dirty="0" smtClean="0">
                        <a:solidFill>
                          <a:schemeClr val="tx1"/>
                        </a:solidFill>
                        <a:effectLst/>
                      </a:endParaRPr>
                    </a:p>
                    <a:p>
                      <a:pPr marL="0" marR="0">
                        <a:lnSpc>
                          <a:spcPct val="107000"/>
                        </a:lnSpc>
                        <a:spcBef>
                          <a:spcPts val="0"/>
                        </a:spcBef>
                        <a:spcAft>
                          <a:spcPts val="0"/>
                        </a:spcAft>
                      </a:pPr>
                      <a:r>
                        <a:rPr lang="en-US" sz="1400" b="0" dirty="0" smtClean="0">
                          <a:solidFill>
                            <a:schemeClr val="tx1"/>
                          </a:solidFill>
                          <a:effectLst/>
                        </a:rPr>
                        <a:t>b. </a:t>
                      </a:r>
                      <a:r>
                        <a:rPr lang="en-US" sz="1400" b="1" dirty="0" smtClean="0">
                          <a:solidFill>
                            <a:schemeClr val="tx1"/>
                          </a:solidFill>
                          <a:effectLst/>
                        </a:rPr>
                        <a:t>Warrant</a:t>
                      </a:r>
                      <a:r>
                        <a:rPr lang="en-US" sz="1400" b="0" dirty="0" smtClean="0">
                          <a:solidFill>
                            <a:schemeClr val="tx1"/>
                          </a:solidFill>
                          <a:effectLst/>
                        </a:rPr>
                        <a:t>:</a:t>
                      </a:r>
                      <a:r>
                        <a:rPr lang="en-US" sz="1400" b="0" baseline="0" dirty="0" smtClean="0">
                          <a:solidFill>
                            <a:schemeClr val="tx1"/>
                          </a:solidFill>
                          <a:effectLst/>
                        </a:rPr>
                        <a:t>  Students might work towards a goal at any cost, particularly when the culture and/or the incentive structure is set up to make students feel they need to accomplish the goal to remain in school or keep scholarship</a:t>
                      </a:r>
                      <a:endParaRPr lang="en-US" sz="1400" b="0" dirty="0" smtClean="0">
                        <a:solidFill>
                          <a:schemeClr val="tx1"/>
                        </a:solidFill>
                        <a:effectLst/>
                      </a:endParaRPr>
                    </a:p>
                    <a:p>
                      <a:pPr marL="0" marR="0">
                        <a:lnSpc>
                          <a:spcPct val="107000"/>
                        </a:lnSpc>
                        <a:spcBef>
                          <a:spcPts val="0"/>
                        </a:spcBef>
                        <a:spcAft>
                          <a:spcPts val="0"/>
                        </a:spcAft>
                      </a:pPr>
                      <a:r>
                        <a:rPr lang="en-US" sz="1400" b="0" dirty="0" smtClean="0">
                          <a:solidFill>
                            <a:schemeClr val="tx1"/>
                          </a:solidFill>
                          <a:effectLst/>
                        </a:rPr>
                        <a:t>c. </a:t>
                      </a:r>
                      <a:r>
                        <a:rPr lang="en-US" sz="1400" b="1" dirty="0" smtClean="0">
                          <a:solidFill>
                            <a:schemeClr val="tx1"/>
                          </a:solidFill>
                          <a:effectLst/>
                        </a:rPr>
                        <a:t>Evidence</a:t>
                      </a:r>
                      <a:r>
                        <a:rPr lang="en-US" sz="1400" b="0" dirty="0" smtClean="0">
                          <a:solidFill>
                            <a:schemeClr val="tx1"/>
                          </a:solidFill>
                          <a:effectLst/>
                        </a:rPr>
                        <a:t>: Wells Fargo employees opened as many as 2 million fake accounts (CNN,</a:t>
                      </a:r>
                      <a:r>
                        <a:rPr lang="en-US" sz="1400" b="0" baseline="0" dirty="0" smtClean="0">
                          <a:solidFill>
                            <a:schemeClr val="tx1"/>
                          </a:solidFill>
                          <a:effectLst/>
                        </a:rPr>
                        <a:t> 9/26/16); Sears mechanics told customers they needed unnecessary repairs (Ordonez et. al., 2009)</a:t>
                      </a:r>
                      <a:endParaRPr lang="en-US" sz="1400" b="0" dirty="0" smtClean="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smtClean="0">
                          <a:solidFill>
                            <a:schemeClr val="tx1"/>
                          </a:solidFill>
                          <a:effectLst/>
                        </a:rPr>
                        <a:t>d. </a:t>
                      </a:r>
                      <a:r>
                        <a:rPr lang="en-US" sz="1400" b="1" dirty="0" smtClean="0">
                          <a:solidFill>
                            <a:schemeClr val="tx1"/>
                          </a:solidFill>
                          <a:effectLst/>
                        </a:rPr>
                        <a:t>Impact</a:t>
                      </a:r>
                      <a:r>
                        <a:rPr lang="en-US" sz="1400" b="1" baseline="0" dirty="0" smtClean="0">
                          <a:solidFill>
                            <a:schemeClr val="tx1"/>
                          </a:solidFill>
                          <a:effectLst/>
                        </a:rPr>
                        <a:t>:  </a:t>
                      </a:r>
                      <a:r>
                        <a:rPr lang="en-US" sz="1400" b="0" baseline="0" dirty="0" smtClean="0">
                          <a:solidFill>
                            <a:schemeClr val="tx1"/>
                          </a:solidFill>
                          <a:effectLst/>
                        </a:rPr>
                        <a:t>Students can use unethical methods to get the A (i.e., cheat, plagiarize) and this encourages behavior that could prove costly to the student because: 1) they actually don’t learn the material and 2) could get expelled from school </a:t>
                      </a:r>
                      <a:endParaRPr lang="en-US" sz="1400" b="1"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400" b="1" dirty="0" smtClean="0">
                          <a:solidFill>
                            <a:schemeClr val="tx1"/>
                          </a:solidFill>
                          <a:effectLst/>
                        </a:rPr>
                        <a:t>Argument 2</a:t>
                      </a:r>
                    </a:p>
                    <a:p>
                      <a:pPr marL="0" marR="0">
                        <a:lnSpc>
                          <a:spcPct val="107000"/>
                        </a:lnSpc>
                        <a:spcBef>
                          <a:spcPts val="0"/>
                        </a:spcBef>
                        <a:spcAft>
                          <a:spcPts val="0"/>
                        </a:spcAft>
                      </a:pPr>
                      <a:r>
                        <a:rPr lang="en-US" sz="1400" b="0" dirty="0" smtClean="0">
                          <a:solidFill>
                            <a:schemeClr val="tx1"/>
                          </a:solidFill>
                          <a:effectLst/>
                        </a:rPr>
                        <a:t>a. </a:t>
                      </a:r>
                      <a:r>
                        <a:rPr lang="en-US" sz="1400" b="1" dirty="0" smtClean="0">
                          <a:solidFill>
                            <a:schemeClr val="tx1"/>
                          </a:solidFill>
                          <a:effectLst/>
                        </a:rPr>
                        <a:t>Claim</a:t>
                      </a:r>
                      <a:r>
                        <a:rPr lang="en-US" sz="1400" b="0" dirty="0" smtClean="0">
                          <a:solidFill>
                            <a:schemeClr val="tx1"/>
                          </a:solidFill>
                          <a:effectLst/>
                        </a:rPr>
                        <a:t>:</a:t>
                      </a:r>
                      <a:r>
                        <a:rPr lang="en-US" sz="1400" b="0" baseline="0" dirty="0" smtClean="0">
                          <a:solidFill>
                            <a:schemeClr val="tx1"/>
                          </a:solidFill>
                          <a:effectLst/>
                        </a:rPr>
                        <a:t> Paying students for grades might distract them from actually learning </a:t>
                      </a:r>
                      <a:r>
                        <a:rPr lang="en-US" sz="1400" b="0" dirty="0" smtClean="0">
                          <a:solidFill>
                            <a:schemeClr val="tx1"/>
                          </a:solidFill>
                          <a:effectLst/>
                        </a:rPr>
                        <a:t>b. </a:t>
                      </a:r>
                      <a:r>
                        <a:rPr lang="en-US" sz="1400" b="1" dirty="0" smtClean="0">
                          <a:solidFill>
                            <a:schemeClr val="tx1"/>
                          </a:solidFill>
                          <a:effectLst/>
                        </a:rPr>
                        <a:t>Warrant</a:t>
                      </a:r>
                      <a:r>
                        <a:rPr lang="en-US" sz="1400" b="0" dirty="0" smtClean="0">
                          <a:solidFill>
                            <a:schemeClr val="tx1"/>
                          </a:solidFill>
                          <a:effectLst/>
                        </a:rPr>
                        <a:t>:</a:t>
                      </a:r>
                      <a:r>
                        <a:rPr lang="en-US" sz="1400" b="0" baseline="0" dirty="0" smtClean="0">
                          <a:solidFill>
                            <a:schemeClr val="tx1"/>
                          </a:solidFill>
                          <a:effectLst/>
                        </a:rPr>
                        <a:t>  Goals setting focuses employees on a narrow set of measurable performance indicators and ignores other aspects of performance that are difficult to measure.</a:t>
                      </a:r>
                      <a:r>
                        <a:rPr lang="en-US" sz="1400" b="0" dirty="0" smtClean="0">
                          <a:solidFill>
                            <a:schemeClr val="tx1"/>
                          </a:solidFill>
                          <a:effectLst/>
                        </a:rPr>
                        <a:t> </a:t>
                      </a:r>
                    </a:p>
                    <a:p>
                      <a:pPr marL="0" marR="0">
                        <a:lnSpc>
                          <a:spcPct val="107000"/>
                        </a:lnSpc>
                        <a:spcBef>
                          <a:spcPts val="0"/>
                        </a:spcBef>
                        <a:spcAft>
                          <a:spcPts val="0"/>
                        </a:spcAft>
                      </a:pPr>
                      <a:r>
                        <a:rPr lang="en-US" sz="1400" b="0" dirty="0" smtClean="0">
                          <a:solidFill>
                            <a:schemeClr val="tx1"/>
                          </a:solidFill>
                          <a:effectLst/>
                        </a:rPr>
                        <a:t>c. </a:t>
                      </a:r>
                      <a:r>
                        <a:rPr lang="en-US" sz="1400" b="1" dirty="0" smtClean="0">
                          <a:solidFill>
                            <a:schemeClr val="tx1"/>
                          </a:solidFill>
                          <a:effectLst/>
                        </a:rPr>
                        <a:t>Evidence</a:t>
                      </a:r>
                      <a:r>
                        <a:rPr lang="en-US" sz="1400" b="0" dirty="0" smtClean="0">
                          <a:solidFill>
                            <a:schemeClr val="tx1"/>
                          </a:solidFill>
                          <a:effectLst/>
                        </a:rPr>
                        <a:t>:  This leads employees to “</a:t>
                      </a:r>
                      <a:r>
                        <a:rPr lang="en-US" sz="1400" b="0" dirty="0" err="1" smtClean="0">
                          <a:solidFill>
                            <a:schemeClr val="tx1"/>
                          </a:solidFill>
                          <a:effectLst/>
                        </a:rPr>
                        <a:t>inattentional</a:t>
                      </a:r>
                      <a:r>
                        <a:rPr lang="en-US" sz="1400" b="0" dirty="0" smtClean="0">
                          <a:solidFill>
                            <a:schemeClr val="tx1"/>
                          </a:solidFill>
                          <a:effectLst/>
                        </a:rPr>
                        <a:t> blindness” which was shown</a:t>
                      </a:r>
                      <a:r>
                        <a:rPr lang="en-US" sz="1400" b="0" baseline="0" dirty="0" smtClean="0">
                          <a:solidFill>
                            <a:schemeClr val="tx1"/>
                          </a:solidFill>
                          <a:effectLst/>
                        </a:rPr>
                        <a:t> by Simons and </a:t>
                      </a:r>
                      <a:r>
                        <a:rPr lang="en-US" sz="1400" b="0" baseline="0" dirty="0" err="1" smtClean="0">
                          <a:solidFill>
                            <a:schemeClr val="tx1"/>
                          </a:solidFill>
                          <a:effectLst/>
                        </a:rPr>
                        <a:t>Chabris</a:t>
                      </a:r>
                      <a:r>
                        <a:rPr lang="en-US" sz="1400" b="0" baseline="0" dirty="0" smtClean="0">
                          <a:solidFill>
                            <a:schemeClr val="tx1"/>
                          </a:solidFill>
                          <a:effectLst/>
                        </a:rPr>
                        <a:t>’ (1999) study of participants counting basketball passes among people wearing white shirts.  Participants overlook important events such as a gorilla entering the field.</a:t>
                      </a:r>
                      <a:endParaRPr lang="en-US" sz="1400" b="0" dirty="0" smtClean="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dirty="0" smtClean="0">
                          <a:solidFill>
                            <a:schemeClr val="tx1"/>
                          </a:solidFill>
                          <a:effectLst/>
                        </a:rPr>
                        <a:t>d. </a:t>
                      </a:r>
                      <a:r>
                        <a:rPr lang="en-US" sz="1400" b="1" dirty="0" smtClean="0">
                          <a:solidFill>
                            <a:schemeClr val="tx1"/>
                          </a:solidFill>
                          <a:effectLst/>
                        </a:rPr>
                        <a:t>Impact</a:t>
                      </a:r>
                      <a:r>
                        <a:rPr lang="en-US" sz="1400" b="0" dirty="0" smtClean="0">
                          <a:solidFill>
                            <a:schemeClr val="tx1"/>
                          </a:solidFill>
                          <a:effectLst/>
                        </a:rPr>
                        <a:t>:  If students just</a:t>
                      </a:r>
                      <a:r>
                        <a:rPr lang="en-US" sz="1400" b="0" baseline="0" dirty="0" smtClean="0">
                          <a:solidFill>
                            <a:schemeClr val="tx1"/>
                          </a:solidFill>
                          <a:effectLst/>
                        </a:rPr>
                        <a:t> memorize so they do well on the test, they might: 1) </a:t>
                      </a:r>
                      <a:r>
                        <a:rPr lang="en-US" sz="1400" b="0" dirty="0" smtClean="0">
                          <a:solidFill>
                            <a:schemeClr val="tx1"/>
                          </a:solidFill>
                          <a:effectLst/>
                        </a:rPr>
                        <a:t>only take easy classes (and not learn much) or 2) not actually think deeply about</a:t>
                      </a:r>
                      <a:r>
                        <a:rPr lang="en-US" sz="1400" b="0" baseline="0" dirty="0" smtClean="0">
                          <a:solidFill>
                            <a:schemeClr val="tx1"/>
                          </a:solidFill>
                          <a:effectLst/>
                        </a:rPr>
                        <a:t> applying and understanding the content (low retention)</a:t>
                      </a:r>
                      <a:endParaRPr lang="en-US" sz="1400" b="0"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3892" y="2085531"/>
            <a:ext cx="1562100" cy="338554"/>
          </a:xfrm>
          <a:prstGeom prst="rect">
            <a:avLst/>
          </a:prstGeom>
          <a:noFill/>
        </p:spPr>
        <p:txBody>
          <a:bodyPr wrap="square" rtlCol="0">
            <a:spAutoFit/>
          </a:bodyPr>
          <a:lstStyle/>
          <a:p>
            <a:r>
              <a:rPr lang="en-US" sz="1600" dirty="0" smtClean="0">
                <a:latin typeface="Eras Bold ITC" panose="020B0907030504020204" pitchFamily="34" charset="0"/>
              </a:rPr>
              <a:t>Affirmative</a:t>
            </a:r>
            <a:endParaRPr lang="en-US" sz="1600" dirty="0">
              <a:latin typeface="Eras Bold ITC" panose="020B0907030504020204" pitchFamily="34" charset="0"/>
            </a:endParaRPr>
          </a:p>
        </p:txBody>
      </p:sp>
      <p:sp>
        <p:nvSpPr>
          <p:cNvPr id="7" name="TextBox 6"/>
          <p:cNvSpPr txBox="1"/>
          <p:nvPr/>
        </p:nvSpPr>
        <p:spPr>
          <a:xfrm>
            <a:off x="147484" y="5099168"/>
            <a:ext cx="1562100" cy="338554"/>
          </a:xfrm>
          <a:prstGeom prst="rect">
            <a:avLst/>
          </a:prstGeom>
          <a:noFill/>
        </p:spPr>
        <p:txBody>
          <a:bodyPr wrap="square" rtlCol="0">
            <a:spAutoFit/>
          </a:bodyPr>
          <a:lstStyle/>
          <a:p>
            <a:r>
              <a:rPr lang="en-US" sz="1600" dirty="0" smtClean="0">
                <a:latin typeface="Eras Bold ITC" panose="020B0907030504020204" pitchFamily="34" charset="0"/>
              </a:rPr>
              <a:t>Negative</a:t>
            </a:r>
            <a:endParaRPr lang="en-US" sz="1600" dirty="0">
              <a:latin typeface="Eras Bold ITC" panose="020B0907030504020204" pitchFamily="34" charset="0"/>
            </a:endParaRPr>
          </a:p>
        </p:txBody>
      </p:sp>
      <p:sp>
        <p:nvSpPr>
          <p:cNvPr id="2" name="Title 1"/>
          <p:cNvSpPr>
            <a:spLocks noGrp="1"/>
          </p:cNvSpPr>
          <p:nvPr>
            <p:ph type="title"/>
          </p:nvPr>
        </p:nvSpPr>
        <p:spPr>
          <a:xfrm>
            <a:off x="781050" y="4413"/>
            <a:ext cx="10515600" cy="1325563"/>
          </a:xfrm>
        </p:spPr>
        <p:txBody>
          <a:bodyPr anchor="t">
            <a:normAutofit/>
          </a:bodyPr>
          <a:lstStyle/>
          <a:p>
            <a:r>
              <a:rPr lang="en-US" dirty="0" smtClean="0"/>
              <a:t>Example Debate Planning</a:t>
            </a:r>
            <a:endParaRPr lang="en-US" sz="2700" dirty="0"/>
          </a:p>
        </p:txBody>
      </p:sp>
    </p:spTree>
    <p:extLst>
      <p:ext uri="{BB962C8B-B14F-4D97-AF65-F5344CB8AC3E}">
        <p14:creationId xmlns:p14="http://schemas.microsoft.com/office/powerpoint/2010/main" val="2538353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Articles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Donovan, P., &amp; Townsend, J. (2016). The role of debate in moving minds. </a:t>
            </a:r>
            <a:r>
              <a:rPr lang="en-US" i="1" dirty="0"/>
              <a:t>Management Teaching Review</a:t>
            </a:r>
            <a:r>
              <a:rPr lang="en-US" dirty="0"/>
              <a:t>, </a:t>
            </a:r>
            <a:r>
              <a:rPr lang="en-US" i="1" dirty="0"/>
              <a:t>1</a:t>
            </a:r>
            <a:r>
              <a:rPr lang="en-US" dirty="0"/>
              <a:t>(1), 19-25.</a:t>
            </a:r>
          </a:p>
          <a:p>
            <a:pPr lvl="1"/>
            <a:r>
              <a:rPr lang="en-US" dirty="0"/>
              <a:t>Focuses on perspective taking and seeing arguments from both sides, short 5 minute one-on-one debates of people with opposing viewpoints, participants first debate one side, then switch to the other</a:t>
            </a:r>
          </a:p>
          <a:p>
            <a:r>
              <a:rPr lang="en-US" dirty="0" smtClean="0"/>
              <a:t>Farmer</a:t>
            </a:r>
            <a:r>
              <a:rPr lang="en-US" dirty="0"/>
              <a:t>, K., </a:t>
            </a:r>
            <a:r>
              <a:rPr lang="en-US" dirty="0" err="1"/>
              <a:t>Meisel</a:t>
            </a:r>
            <a:r>
              <a:rPr lang="en-US" dirty="0"/>
              <a:t>, S. I., Seltzer, J., &amp; Kane, K. (2013). The mock trial: A dynamic exercise for thinking critically about management theories, topics, and practices. </a:t>
            </a:r>
            <a:r>
              <a:rPr lang="en-US" i="1" dirty="0"/>
              <a:t>Journal of Management Education</a:t>
            </a:r>
            <a:r>
              <a:rPr lang="en-US" dirty="0"/>
              <a:t>, </a:t>
            </a:r>
            <a:r>
              <a:rPr lang="en-US" i="1" dirty="0"/>
              <a:t>37</a:t>
            </a:r>
            <a:r>
              <a:rPr lang="en-US" dirty="0"/>
              <a:t>(3), 400-430.</a:t>
            </a:r>
          </a:p>
          <a:p>
            <a:pPr lvl="1"/>
            <a:r>
              <a:rPr lang="en-US" dirty="0"/>
              <a:t>Not a “debate” per se, but this is a fantastic resource for setting up a </a:t>
            </a:r>
            <a:r>
              <a:rPr lang="en-US" dirty="0" smtClean="0"/>
              <a:t>debate-style, mock-trial </a:t>
            </a:r>
            <a:r>
              <a:rPr lang="en-US" dirty="0"/>
              <a:t>activity</a:t>
            </a:r>
          </a:p>
          <a:p>
            <a:r>
              <a:rPr lang="en-US" dirty="0" err="1" smtClean="0"/>
              <a:t>Mesch</a:t>
            </a:r>
            <a:r>
              <a:rPr lang="en-US" dirty="0"/>
              <a:t>, D. J., Harris, M. M., &amp; Williams, M. L. (1994). Debating: Managerial Skills Building through Contest. </a:t>
            </a:r>
            <a:r>
              <a:rPr lang="en-US" i="1" dirty="0"/>
              <a:t>Journal of Management Education</a:t>
            </a:r>
            <a:r>
              <a:rPr lang="en-US" dirty="0"/>
              <a:t>, </a:t>
            </a:r>
            <a:r>
              <a:rPr lang="en-US" i="1" dirty="0"/>
              <a:t>18</a:t>
            </a:r>
            <a:r>
              <a:rPr lang="en-US" dirty="0"/>
              <a:t>(2), 258-264.</a:t>
            </a:r>
          </a:p>
          <a:p>
            <a:pPr lvl="1"/>
            <a:r>
              <a:rPr lang="en-US" dirty="0"/>
              <a:t>Advice on format, grading evaluation and criteria, suggested debate topics, grading</a:t>
            </a:r>
          </a:p>
          <a:p>
            <a:r>
              <a:rPr lang="en-US" dirty="0" smtClean="0"/>
              <a:t>Moore</a:t>
            </a:r>
            <a:r>
              <a:rPr lang="en-US" dirty="0"/>
              <a:t>, L. F., Limerick, D. C., &amp; Frost, P. J. (1990). Debating the Issue: Increasing Understanding of the" Close Calls" in Organizational Decision Making. </a:t>
            </a:r>
            <a:r>
              <a:rPr lang="en-US" i="1" dirty="0"/>
              <a:t>Journal of Management Education</a:t>
            </a:r>
            <a:r>
              <a:rPr lang="en-US" dirty="0"/>
              <a:t>, </a:t>
            </a:r>
            <a:r>
              <a:rPr lang="en-US" i="1" dirty="0"/>
              <a:t>14</a:t>
            </a:r>
            <a:r>
              <a:rPr lang="en-US" dirty="0"/>
              <a:t>(1), 37-43</a:t>
            </a:r>
            <a:r>
              <a:rPr lang="en-US" dirty="0" smtClean="0"/>
              <a:t>.</a:t>
            </a:r>
          </a:p>
          <a:p>
            <a:pPr lvl="1"/>
            <a:r>
              <a:rPr lang="en-US" dirty="0" smtClean="0"/>
              <a:t>Advice on structure, judging, evaluating student effort</a:t>
            </a:r>
          </a:p>
          <a:p>
            <a:r>
              <a:rPr lang="en-US" dirty="0"/>
              <a:t>Russell, L. G., &amp; Scherer, R. F. (1995). Debating ethics issues: Using the forensic model for analysis and presentation. </a:t>
            </a:r>
            <a:r>
              <a:rPr lang="en-US" i="1" dirty="0"/>
              <a:t>Journal of Management Education</a:t>
            </a:r>
            <a:r>
              <a:rPr lang="en-US" dirty="0"/>
              <a:t>, </a:t>
            </a:r>
            <a:r>
              <a:rPr lang="en-US" i="1" dirty="0"/>
              <a:t>19</a:t>
            </a:r>
            <a:r>
              <a:rPr lang="en-US" dirty="0"/>
              <a:t>(3), 399-403.</a:t>
            </a:r>
          </a:p>
          <a:p>
            <a:pPr lvl="1"/>
            <a:r>
              <a:rPr lang="en-US" dirty="0"/>
              <a:t>Advice on structure and evaluation</a:t>
            </a:r>
          </a:p>
          <a:p>
            <a:pPr lvl="1"/>
            <a:endParaRPr lang="en-US" dirty="0"/>
          </a:p>
        </p:txBody>
      </p:sp>
    </p:spTree>
    <p:extLst>
      <p:ext uri="{BB962C8B-B14F-4D97-AF65-F5344CB8AC3E}">
        <p14:creationId xmlns:p14="http://schemas.microsoft.com/office/powerpoint/2010/main" val="3070782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Approachable Books on Rhetoric</a:t>
            </a:r>
            <a:endParaRPr lang="en-US" dirty="0"/>
          </a:p>
        </p:txBody>
      </p:sp>
      <p:sp>
        <p:nvSpPr>
          <p:cNvPr id="3" name="Content Placeholder 2"/>
          <p:cNvSpPr>
            <a:spLocks noGrp="1"/>
          </p:cNvSpPr>
          <p:nvPr>
            <p:ph idx="1"/>
          </p:nvPr>
        </p:nvSpPr>
        <p:spPr>
          <a:xfrm>
            <a:off x="838199" y="1562969"/>
            <a:ext cx="10884613" cy="4351338"/>
          </a:xfrm>
        </p:spPr>
        <p:txBody>
          <a:bodyPr/>
          <a:lstStyle/>
          <a:p>
            <a:r>
              <a:rPr lang="en-US" dirty="0"/>
              <a:t>Weston, A. (2013). </a:t>
            </a:r>
            <a:r>
              <a:rPr lang="en-US" i="1" dirty="0"/>
              <a:t>A rulebook for arguments</a:t>
            </a:r>
            <a:r>
              <a:rPr lang="en-US" dirty="0"/>
              <a:t>. Indianapolis: Hackett Pub</a:t>
            </a:r>
            <a:r>
              <a:rPr lang="en-US" dirty="0" smtClean="0"/>
              <a:t>.</a:t>
            </a:r>
          </a:p>
          <a:p>
            <a:r>
              <a:rPr lang="en-US" dirty="0" err="1" smtClean="0"/>
              <a:t>Heinrichs</a:t>
            </a:r>
            <a:r>
              <a:rPr lang="en-US" dirty="0" smtClean="0"/>
              <a:t>, J. (2017). </a:t>
            </a:r>
            <a:r>
              <a:rPr lang="en-US" i="1" dirty="0" smtClean="0"/>
              <a:t>Thank you for arguing</a:t>
            </a:r>
            <a:r>
              <a:rPr lang="en-US" dirty="0" smtClean="0"/>
              <a:t>. S.L.: Three Rivers </a:t>
            </a:r>
            <a:r>
              <a:rPr lang="en-US" dirty="0"/>
              <a:t>P</a:t>
            </a:r>
            <a:r>
              <a:rPr lang="en-US" dirty="0" smtClean="0"/>
              <a:t>ress.  </a:t>
            </a:r>
            <a:endParaRPr lang="en-US" dirty="0"/>
          </a:p>
        </p:txBody>
      </p:sp>
    </p:spTree>
    <p:extLst>
      <p:ext uri="{BB962C8B-B14F-4D97-AF65-F5344CB8AC3E}">
        <p14:creationId xmlns:p14="http://schemas.microsoft.com/office/powerpoint/2010/main" val="293076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977074" cy="1325563"/>
          </a:xfrm>
        </p:spPr>
        <p:txBody>
          <a:bodyPr/>
          <a:lstStyle/>
          <a:p>
            <a:r>
              <a:rPr lang="en-US" dirty="0" smtClean="0"/>
              <a:t>Debate Topics found in OB Texts</a:t>
            </a:r>
            <a:endParaRPr lang="en-US" dirty="0"/>
          </a:p>
        </p:txBody>
      </p:sp>
      <p:sp>
        <p:nvSpPr>
          <p:cNvPr id="4" name="Text Placeholder 3"/>
          <p:cNvSpPr>
            <a:spLocks noGrp="1"/>
          </p:cNvSpPr>
          <p:nvPr>
            <p:ph type="body" idx="1"/>
          </p:nvPr>
        </p:nvSpPr>
        <p:spPr/>
        <p:txBody>
          <a:bodyPr/>
          <a:lstStyle/>
          <a:p>
            <a:r>
              <a:rPr lang="en-US" dirty="0" smtClean="0"/>
              <a:t>Robbins &amp; Judge, 17e</a:t>
            </a:r>
            <a:endParaRPr lang="en-US" dirty="0"/>
          </a:p>
        </p:txBody>
      </p:sp>
      <p:sp>
        <p:nvSpPr>
          <p:cNvPr id="3" name="Content Placeholder 2"/>
          <p:cNvSpPr>
            <a:spLocks noGrp="1"/>
          </p:cNvSpPr>
          <p:nvPr>
            <p:ph sz="half" idx="2"/>
          </p:nvPr>
        </p:nvSpPr>
        <p:spPr/>
        <p:txBody>
          <a:bodyPr/>
          <a:lstStyle/>
          <a:p>
            <a:r>
              <a:rPr lang="en-US" dirty="0" smtClean="0"/>
              <a:t>Affirmative action programs have outlived their usefulness</a:t>
            </a:r>
          </a:p>
          <a:p>
            <a:r>
              <a:rPr lang="en-US" dirty="0" smtClean="0"/>
              <a:t>Stereotypes are dying</a:t>
            </a:r>
          </a:p>
          <a:p>
            <a:r>
              <a:rPr lang="en-US" dirty="0" smtClean="0"/>
              <a:t>We should use employees’ social media presence</a:t>
            </a:r>
          </a:p>
          <a:p>
            <a:r>
              <a:rPr lang="en-US" dirty="0" smtClean="0"/>
              <a:t>Pro sports strikes are caused by greedy owners</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McShane &amp; Von </a:t>
            </a:r>
            <a:r>
              <a:rPr lang="en-US" dirty="0" err="1" smtClean="0"/>
              <a:t>Glinow</a:t>
            </a:r>
            <a:r>
              <a:rPr lang="en-US" dirty="0" smtClean="0"/>
              <a:t>, 8e</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Should companies use personality tests to select job applicants?</a:t>
            </a:r>
          </a:p>
          <a:p>
            <a:r>
              <a:rPr lang="en-US" dirty="0" smtClean="0"/>
              <a:t>Do diversity programs actually reduce perpetual biases?</a:t>
            </a:r>
          </a:p>
          <a:p>
            <a:r>
              <a:rPr lang="en-US" dirty="0" smtClean="0"/>
              <a:t>Is having fun at work really a good idea?</a:t>
            </a:r>
          </a:p>
          <a:p>
            <a:r>
              <a:rPr lang="en-US" dirty="0" smtClean="0"/>
              <a:t>Does equity motivate more than equality?</a:t>
            </a:r>
            <a:endParaRPr lang="en-US" dirty="0"/>
          </a:p>
        </p:txBody>
      </p:sp>
    </p:spTree>
    <p:extLst>
      <p:ext uri="{BB962C8B-B14F-4D97-AF65-F5344CB8AC3E}">
        <p14:creationId xmlns:p14="http://schemas.microsoft.com/office/powerpoint/2010/main" val="1859153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debate topics</a:t>
            </a:r>
            <a:endParaRPr lang="en-US" dirty="0"/>
          </a:p>
        </p:txBody>
      </p:sp>
      <p:sp>
        <p:nvSpPr>
          <p:cNvPr id="7" name="Content Placeholder 6"/>
          <p:cNvSpPr>
            <a:spLocks noGrp="1"/>
          </p:cNvSpPr>
          <p:nvPr>
            <p:ph sz="half" idx="1"/>
          </p:nvPr>
        </p:nvSpPr>
        <p:spPr/>
        <p:txBody>
          <a:bodyPr>
            <a:normAutofit fontScale="92500" lnSpcReduction="20000"/>
          </a:bodyPr>
          <a:lstStyle/>
          <a:p>
            <a:r>
              <a:rPr lang="en-US" dirty="0" smtClean="0"/>
              <a:t>Accommodating employees’ social protests</a:t>
            </a:r>
          </a:p>
          <a:p>
            <a:r>
              <a:rPr lang="en-US" dirty="0" smtClean="0"/>
              <a:t>Participation trophies</a:t>
            </a:r>
          </a:p>
          <a:p>
            <a:r>
              <a:rPr lang="en-US" dirty="0" smtClean="0"/>
              <a:t>Consequences at work for private posts</a:t>
            </a:r>
          </a:p>
          <a:p>
            <a:r>
              <a:rPr lang="en-US" dirty="0" smtClean="0"/>
              <a:t>Negotiated salary raises</a:t>
            </a:r>
          </a:p>
          <a:p>
            <a:r>
              <a:rPr lang="en-US" dirty="0" smtClean="0"/>
              <a:t>Restrictions on CEO pay</a:t>
            </a:r>
            <a:endParaRPr lang="en-US" dirty="0" smtClean="0"/>
          </a:p>
          <a:p>
            <a:r>
              <a:rPr lang="en-US" dirty="0" smtClean="0"/>
              <a:t>Random drug testing</a:t>
            </a:r>
            <a:endParaRPr lang="en-US" dirty="0" smtClean="0"/>
          </a:p>
          <a:p>
            <a:r>
              <a:rPr lang="en-US" dirty="0" smtClean="0"/>
              <a:t>Social </a:t>
            </a:r>
            <a:r>
              <a:rPr lang="en-US" dirty="0" smtClean="0"/>
              <a:t>responsibility makes good business sense</a:t>
            </a:r>
          </a:p>
          <a:p>
            <a:r>
              <a:rPr lang="en-US" dirty="0" smtClean="0"/>
              <a:t>Globalization </a:t>
            </a:r>
            <a:r>
              <a:rPr lang="en-US" dirty="0" smtClean="0"/>
              <a:t>is a force for good</a:t>
            </a:r>
          </a:p>
          <a:p>
            <a:endParaRPr lang="en-US" dirty="0" smtClean="0"/>
          </a:p>
        </p:txBody>
      </p:sp>
      <p:sp>
        <p:nvSpPr>
          <p:cNvPr id="3" name="Content Placeholder 2"/>
          <p:cNvSpPr>
            <a:spLocks noGrp="1"/>
          </p:cNvSpPr>
          <p:nvPr>
            <p:ph sz="half" idx="2"/>
          </p:nvPr>
        </p:nvSpPr>
        <p:spPr/>
        <p:txBody>
          <a:bodyPr>
            <a:normAutofit fontScale="92500" lnSpcReduction="20000"/>
          </a:bodyPr>
          <a:lstStyle/>
          <a:p>
            <a:r>
              <a:rPr lang="en-US" dirty="0"/>
              <a:t>Individual differences drive effective leadership</a:t>
            </a:r>
          </a:p>
          <a:p>
            <a:r>
              <a:rPr lang="en-US" dirty="0"/>
              <a:t>#</a:t>
            </a:r>
            <a:r>
              <a:rPr lang="en-US" dirty="0" err="1"/>
              <a:t>MeToo</a:t>
            </a:r>
            <a:r>
              <a:rPr lang="en-US" dirty="0"/>
              <a:t> vs. #</a:t>
            </a:r>
            <a:r>
              <a:rPr lang="en-US" dirty="0" err="1"/>
              <a:t>TooFar</a:t>
            </a:r>
            <a:endParaRPr lang="en-US" dirty="0"/>
          </a:p>
          <a:p>
            <a:r>
              <a:rPr lang="en-US" dirty="0"/>
              <a:t>Computers doing my future job</a:t>
            </a:r>
          </a:p>
          <a:p>
            <a:r>
              <a:rPr lang="en-US" dirty="0"/>
              <a:t>Goal setting to motivate employees</a:t>
            </a:r>
          </a:p>
          <a:p>
            <a:r>
              <a:rPr lang="en-US" dirty="0"/>
              <a:t>College student athletes should be paid to play</a:t>
            </a:r>
          </a:p>
          <a:p>
            <a:r>
              <a:rPr lang="en-US" dirty="0"/>
              <a:t>Uber’s Bro’ culture</a:t>
            </a:r>
          </a:p>
          <a:p>
            <a:r>
              <a:rPr lang="en-US" dirty="0"/>
              <a:t>Check also the </a:t>
            </a:r>
            <a:r>
              <a:rPr lang="en-US" i="1" dirty="0"/>
              <a:t>New York Times </a:t>
            </a:r>
            <a:r>
              <a:rPr lang="en-US" dirty="0"/>
              <a:t>Opinion Pages:  </a:t>
            </a:r>
            <a:r>
              <a:rPr lang="en-US" dirty="0">
                <a:hlinkClick r:id="rId2"/>
              </a:rPr>
              <a:t>https://www.nytimes.com/roomfordebate/topics/business</a:t>
            </a:r>
            <a:r>
              <a:rPr lang="en-US" dirty="0"/>
              <a:t> </a:t>
            </a:r>
          </a:p>
          <a:p>
            <a:endParaRPr lang="en-US" dirty="0"/>
          </a:p>
        </p:txBody>
      </p:sp>
    </p:spTree>
    <p:extLst>
      <p:ext uri="{BB962C8B-B14F-4D97-AF65-F5344CB8AC3E}">
        <p14:creationId xmlns:p14="http://schemas.microsoft.com/office/powerpoint/2010/main" val="4069515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Debate Resources found Online</a:t>
            </a:r>
            <a:endParaRPr lang="en-US" dirty="0"/>
          </a:p>
        </p:txBody>
      </p:sp>
      <p:sp>
        <p:nvSpPr>
          <p:cNvPr id="8" name="Content Placeholder 7"/>
          <p:cNvSpPr>
            <a:spLocks noGrp="1"/>
          </p:cNvSpPr>
          <p:nvPr>
            <p:ph idx="1"/>
          </p:nvPr>
        </p:nvSpPr>
        <p:spPr/>
        <p:txBody>
          <a:bodyPr>
            <a:normAutofit/>
          </a:bodyPr>
          <a:lstStyle/>
          <a:p>
            <a:r>
              <a:rPr lang="en-US" dirty="0" smtClean="0"/>
              <a:t>Saskatchewan Elocution and Debate Association</a:t>
            </a:r>
          </a:p>
          <a:p>
            <a:pPr lvl="1"/>
            <a:r>
              <a:rPr lang="en-US" dirty="0"/>
              <a:t>Teacher’s Resources:  </a:t>
            </a:r>
            <a:r>
              <a:rPr lang="en-US" dirty="0">
                <a:hlinkClick r:id="rId2"/>
              </a:rPr>
              <a:t>http://</a:t>
            </a:r>
            <a:r>
              <a:rPr lang="en-US" dirty="0" smtClean="0">
                <a:hlinkClick r:id="rId2"/>
              </a:rPr>
              <a:t>www.saskdebate.com/resources/teacher-resources</a:t>
            </a:r>
            <a:r>
              <a:rPr lang="en-US" dirty="0" smtClean="0"/>
              <a:t> </a:t>
            </a:r>
          </a:p>
          <a:p>
            <a:r>
              <a:rPr lang="en-US" dirty="0" smtClean="0"/>
              <a:t>ProCon.org</a:t>
            </a:r>
          </a:p>
          <a:p>
            <a:pPr lvl="1"/>
            <a:r>
              <a:rPr lang="en-US" dirty="0"/>
              <a:t>Teacher’s Corner: </a:t>
            </a:r>
            <a:r>
              <a:rPr lang="en-US" dirty="0">
                <a:hlinkClick r:id="rId3"/>
              </a:rPr>
              <a:t>http://</a:t>
            </a:r>
            <a:r>
              <a:rPr lang="en-US" dirty="0" smtClean="0">
                <a:hlinkClick r:id="rId3"/>
              </a:rPr>
              <a:t>www.procon.org/education.php</a:t>
            </a:r>
            <a:r>
              <a:rPr lang="en-US" dirty="0" smtClean="0"/>
              <a:t> </a:t>
            </a:r>
          </a:p>
          <a:p>
            <a:r>
              <a:rPr lang="en-US" dirty="0" smtClean="0"/>
              <a:t>Speechanddebate.org</a:t>
            </a:r>
          </a:p>
          <a:p>
            <a:r>
              <a:rPr lang="en-US" dirty="0" smtClean="0"/>
              <a:t>Debateacademy.net</a:t>
            </a:r>
          </a:p>
          <a:p>
            <a:r>
              <a:rPr lang="en-US" dirty="0" smtClean="0"/>
              <a:t>Debate.org</a:t>
            </a:r>
          </a:p>
          <a:p>
            <a:r>
              <a:rPr lang="en-US" dirty="0" smtClean="0"/>
              <a:t>Cross Examination </a:t>
            </a:r>
            <a:r>
              <a:rPr lang="en-US" dirty="0"/>
              <a:t>Debate Association: </a:t>
            </a:r>
            <a:r>
              <a:rPr lang="en-US" dirty="0">
                <a:hlinkClick r:id="rId4"/>
              </a:rPr>
              <a:t>http://cedadebate.org</a:t>
            </a:r>
            <a:r>
              <a:rPr lang="en-US" dirty="0" smtClean="0">
                <a:hlinkClick r:id="rId4"/>
              </a:rPr>
              <a:t>/</a:t>
            </a:r>
            <a:r>
              <a:rPr lang="en-US" dirty="0" smtClean="0"/>
              <a:t> </a:t>
            </a:r>
            <a:endParaRPr lang="en-US" dirty="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008632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Formats</a:t>
            </a:r>
            <a:endParaRPr lang="en-US" dirty="0"/>
          </a:p>
        </p:txBody>
      </p:sp>
      <p:sp>
        <p:nvSpPr>
          <p:cNvPr id="4" name="Text Placeholder 3"/>
          <p:cNvSpPr>
            <a:spLocks noGrp="1"/>
          </p:cNvSpPr>
          <p:nvPr>
            <p:ph type="body" idx="1"/>
          </p:nvPr>
        </p:nvSpPr>
        <p:spPr/>
        <p:txBody>
          <a:bodyPr/>
          <a:lstStyle/>
          <a:p>
            <a:r>
              <a:rPr lang="en-US" dirty="0" smtClean="0"/>
              <a:t>There are a lot of options … Develop whatever works for the class time you have available!</a:t>
            </a:r>
            <a:endParaRPr lang="en-US" dirty="0"/>
          </a:p>
        </p:txBody>
      </p:sp>
    </p:spTree>
    <p:extLst>
      <p:ext uri="{BB962C8B-B14F-4D97-AF65-F5344CB8AC3E}">
        <p14:creationId xmlns:p14="http://schemas.microsoft.com/office/powerpoint/2010/main" val="333882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chor="t">
            <a:normAutofit/>
          </a:bodyPr>
          <a:lstStyle/>
          <a:p>
            <a:pPr algn="ctr"/>
            <a:r>
              <a:rPr lang="en-US" sz="4000" dirty="0" smtClean="0">
                <a:latin typeface="+mn-lt"/>
              </a:rPr>
              <a:t/>
            </a:r>
            <a:br>
              <a:rPr lang="en-US" sz="4000" dirty="0" smtClean="0">
                <a:latin typeface="+mn-lt"/>
              </a:rPr>
            </a:br>
            <a:r>
              <a:rPr lang="en-US" sz="4000" dirty="0" smtClean="0"/>
              <a:t>Modified </a:t>
            </a:r>
            <a:r>
              <a:rPr lang="en-US" sz="4000" dirty="0" smtClean="0"/>
              <a:t>Team Policy Debate format</a:t>
            </a:r>
            <a:endParaRPr lang="en-US"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2644460"/>
              </p:ext>
            </p:extLst>
          </p:nvPr>
        </p:nvGraphicFramePr>
        <p:xfrm>
          <a:off x="-1" y="1259840"/>
          <a:ext cx="12192000" cy="4785360"/>
        </p:xfrm>
        <a:graphic>
          <a:graphicData uri="http://schemas.openxmlformats.org/drawingml/2006/table">
            <a:tbl>
              <a:tblPr firstRow="1" bandRow="1">
                <a:tableStyleId>{5C22544A-7EE6-4342-B048-85BDC9FD1C3A}</a:tableStyleId>
              </a:tblPr>
              <a:tblGrid>
                <a:gridCol w="1262694">
                  <a:extLst>
                    <a:ext uri="{9D8B030D-6E8A-4147-A177-3AD203B41FA5}">
                      <a16:colId xmlns:a16="http://schemas.microsoft.com/office/drawing/2014/main" val="20000"/>
                    </a:ext>
                  </a:extLst>
                </a:gridCol>
                <a:gridCol w="2886519">
                  <a:extLst>
                    <a:ext uri="{9D8B030D-6E8A-4147-A177-3AD203B41FA5}">
                      <a16:colId xmlns:a16="http://schemas.microsoft.com/office/drawing/2014/main" val="20001"/>
                    </a:ext>
                  </a:extLst>
                </a:gridCol>
                <a:gridCol w="8042787">
                  <a:extLst>
                    <a:ext uri="{9D8B030D-6E8A-4147-A177-3AD203B41FA5}">
                      <a16:colId xmlns:a16="http://schemas.microsoft.com/office/drawing/2014/main" val="20002"/>
                    </a:ext>
                  </a:extLst>
                </a:gridCol>
              </a:tblGrid>
              <a:tr h="370840">
                <a:tc>
                  <a:txBody>
                    <a:bodyPr/>
                    <a:lstStyle/>
                    <a:p>
                      <a:r>
                        <a:rPr lang="en-US" dirty="0" smtClean="0"/>
                        <a:t>Timing</a:t>
                      </a:r>
                      <a:endParaRPr lang="en-US" dirty="0"/>
                    </a:p>
                  </a:txBody>
                  <a:tcPr/>
                </a:tc>
                <a:tc>
                  <a:txBody>
                    <a:bodyPr/>
                    <a:lstStyle/>
                    <a:p>
                      <a:r>
                        <a:rPr lang="en-US" dirty="0" smtClean="0"/>
                        <a:t>Speaker</a:t>
                      </a:r>
                      <a:endParaRPr lang="en-US" dirty="0"/>
                    </a:p>
                  </a:txBody>
                  <a:tcPr/>
                </a:tc>
                <a:tc>
                  <a:txBody>
                    <a:bodyPr/>
                    <a:lstStyle/>
                    <a:p>
                      <a:r>
                        <a:rPr lang="en-US" dirty="0" smtClean="0"/>
                        <a:t>Purpose</a:t>
                      </a:r>
                      <a:endParaRPr lang="en-US" dirty="0"/>
                    </a:p>
                  </a:txBody>
                  <a:tcPr/>
                </a:tc>
                <a:extLst>
                  <a:ext uri="{0D108BD9-81ED-4DB2-BD59-A6C34878D82A}">
                    <a16:rowId xmlns:a16="http://schemas.microsoft.com/office/drawing/2014/main" val="10000"/>
                  </a:ext>
                </a:extLst>
              </a:tr>
              <a:tr h="370840">
                <a:tc>
                  <a:txBody>
                    <a:bodyPr/>
                    <a:lstStyle/>
                    <a:p>
                      <a:r>
                        <a:rPr lang="en-US" dirty="0" smtClean="0"/>
                        <a:t>5 min.</a:t>
                      </a:r>
                      <a:endParaRPr lang="en-US" dirty="0"/>
                    </a:p>
                  </a:txBody>
                  <a:tcPr/>
                </a:tc>
                <a:tc>
                  <a:txBody>
                    <a:bodyPr/>
                    <a:lstStyle/>
                    <a:p>
                      <a:r>
                        <a:rPr lang="en-US" dirty="0" smtClean="0"/>
                        <a:t>1</a:t>
                      </a:r>
                      <a:r>
                        <a:rPr lang="en-US" baseline="30000" dirty="0" smtClean="0"/>
                        <a:t>st</a:t>
                      </a:r>
                      <a:r>
                        <a:rPr lang="en-US" dirty="0" smtClean="0"/>
                        <a:t> </a:t>
                      </a:r>
                      <a:r>
                        <a:rPr lang="en-US" dirty="0" smtClean="0"/>
                        <a:t>Affirmative</a:t>
                      </a:r>
                      <a:endParaRPr lang="en-US" dirty="0"/>
                    </a:p>
                  </a:txBody>
                  <a:tcPr/>
                </a:tc>
                <a:tc>
                  <a:txBody>
                    <a:bodyPr/>
                    <a:lstStyle/>
                    <a:p>
                      <a:r>
                        <a:rPr lang="en-US" dirty="0" smtClean="0"/>
                        <a:t>Clearly states the resolution, defines key terms, presents their opening</a:t>
                      </a:r>
                      <a:r>
                        <a:rPr lang="en-US" baseline="0" dirty="0" smtClean="0"/>
                        <a:t> case supported with reason and evidence</a:t>
                      </a:r>
                      <a:endParaRPr lang="en-US" dirty="0"/>
                    </a:p>
                  </a:txBody>
                  <a:tcPr/>
                </a:tc>
                <a:extLst>
                  <a:ext uri="{0D108BD9-81ED-4DB2-BD59-A6C34878D82A}">
                    <a16:rowId xmlns:a16="http://schemas.microsoft.com/office/drawing/2014/main" val="10001"/>
                  </a:ext>
                </a:extLst>
              </a:tr>
              <a:tr h="370840">
                <a:tc>
                  <a:txBody>
                    <a:bodyPr/>
                    <a:lstStyle/>
                    <a:p>
                      <a:r>
                        <a:rPr lang="en-US" dirty="0" smtClean="0"/>
                        <a:t>5 min.</a:t>
                      </a:r>
                      <a:endParaRPr lang="en-US" dirty="0"/>
                    </a:p>
                  </a:txBody>
                  <a:tcPr/>
                </a:tc>
                <a:tc>
                  <a:txBody>
                    <a:bodyPr/>
                    <a:lstStyle/>
                    <a:p>
                      <a:r>
                        <a:rPr lang="en-US" dirty="0" smtClean="0"/>
                        <a:t>1</a:t>
                      </a:r>
                      <a:r>
                        <a:rPr lang="en-US" baseline="30000" dirty="0" smtClean="0"/>
                        <a:t>st</a:t>
                      </a:r>
                      <a:r>
                        <a:rPr lang="en-US" dirty="0" smtClean="0"/>
                        <a:t> </a:t>
                      </a:r>
                      <a:r>
                        <a:rPr lang="en-US" dirty="0" smtClean="0"/>
                        <a:t>Negative</a:t>
                      </a:r>
                      <a:endParaRPr lang="en-US" dirty="0"/>
                    </a:p>
                  </a:txBody>
                  <a:tcPr/>
                </a:tc>
                <a:tc>
                  <a:txBody>
                    <a:bodyPr/>
                    <a:lstStyle/>
                    <a:p>
                      <a:r>
                        <a:rPr lang="en-US" dirty="0" smtClean="0"/>
                        <a:t>Challenges the definitions if</a:t>
                      </a:r>
                      <a:r>
                        <a:rPr lang="en-US" baseline="0" dirty="0" smtClean="0"/>
                        <a:t> necessary, challenges the affirmative’s case, presents their opening case supported with reason and evidence</a:t>
                      </a:r>
                      <a:endParaRPr lang="en-US" dirty="0"/>
                    </a:p>
                  </a:txBody>
                  <a:tcPr/>
                </a:tc>
                <a:extLst>
                  <a:ext uri="{0D108BD9-81ED-4DB2-BD59-A6C34878D82A}">
                    <a16:rowId xmlns:a16="http://schemas.microsoft.com/office/drawing/2014/main" val="10002"/>
                  </a:ext>
                </a:extLst>
              </a:tr>
              <a:tr h="370840">
                <a:tc>
                  <a:txBody>
                    <a:bodyPr/>
                    <a:lstStyle/>
                    <a:p>
                      <a:r>
                        <a:rPr lang="en-US" dirty="0" smtClean="0"/>
                        <a:t>3 min.</a:t>
                      </a:r>
                      <a:endParaRPr lang="en-US" dirty="0"/>
                    </a:p>
                  </a:txBody>
                  <a:tcPr/>
                </a:tc>
                <a:tc>
                  <a:txBody>
                    <a:bodyPr/>
                    <a:lstStyle/>
                    <a:p>
                      <a:r>
                        <a:rPr lang="en-US" dirty="0" smtClean="0"/>
                        <a:t>2</a:t>
                      </a:r>
                      <a:r>
                        <a:rPr lang="en-US" baseline="30000" dirty="0" smtClean="0"/>
                        <a:t>nd</a:t>
                      </a:r>
                      <a:r>
                        <a:rPr lang="en-US" dirty="0" smtClean="0"/>
                        <a:t> </a:t>
                      </a:r>
                      <a:r>
                        <a:rPr lang="en-US" dirty="0" smtClean="0"/>
                        <a:t>Affirmative</a:t>
                      </a:r>
                      <a:endParaRPr lang="en-US" dirty="0"/>
                    </a:p>
                  </a:txBody>
                  <a:tcPr/>
                </a:tc>
                <a:tc>
                  <a:txBody>
                    <a:bodyPr/>
                    <a:lstStyle/>
                    <a:p>
                      <a:r>
                        <a:rPr lang="en-US" baseline="0" dirty="0" smtClean="0"/>
                        <a:t>Refute Negative case challenges, extends affirmative arguments</a:t>
                      </a:r>
                      <a:endParaRPr lang="en-US" dirty="0"/>
                    </a:p>
                  </a:txBody>
                  <a:tcPr/>
                </a:tc>
                <a:extLst>
                  <a:ext uri="{0D108BD9-81ED-4DB2-BD59-A6C34878D82A}">
                    <a16:rowId xmlns:a16="http://schemas.microsoft.com/office/drawing/2014/main" val="10003"/>
                  </a:ext>
                </a:extLst>
              </a:tr>
              <a:tr h="370840">
                <a:tc>
                  <a:txBody>
                    <a:bodyPr/>
                    <a:lstStyle/>
                    <a:p>
                      <a:r>
                        <a:rPr lang="en-US" dirty="0" smtClean="0"/>
                        <a:t>3 min.</a:t>
                      </a:r>
                      <a:endParaRPr lang="en-US" dirty="0"/>
                    </a:p>
                  </a:txBody>
                  <a:tcPr/>
                </a:tc>
                <a:tc>
                  <a:txBody>
                    <a:bodyPr/>
                    <a:lstStyle/>
                    <a:p>
                      <a:r>
                        <a:rPr lang="en-US" dirty="0" smtClean="0"/>
                        <a:t>2</a:t>
                      </a:r>
                      <a:r>
                        <a:rPr lang="en-US" baseline="30000" dirty="0" smtClean="0"/>
                        <a:t>nd</a:t>
                      </a:r>
                      <a:r>
                        <a:rPr lang="en-US" dirty="0" smtClean="0"/>
                        <a:t> </a:t>
                      </a:r>
                      <a:r>
                        <a:rPr lang="en-US" dirty="0" smtClean="0"/>
                        <a:t>Negative</a:t>
                      </a:r>
                      <a:endParaRPr lang="en-US" dirty="0"/>
                    </a:p>
                  </a:txBody>
                  <a:tcPr/>
                </a:tc>
                <a:tc>
                  <a:txBody>
                    <a:bodyPr/>
                    <a:lstStyle/>
                    <a:p>
                      <a:r>
                        <a:rPr lang="en-US" baseline="0" dirty="0" smtClean="0"/>
                        <a:t>Refute Affirmative case challenges, extends affirmative arguments</a:t>
                      </a:r>
                      <a:endParaRPr lang="en-US" dirty="0"/>
                    </a:p>
                  </a:txBody>
                  <a:tcPr/>
                </a:tc>
                <a:extLst>
                  <a:ext uri="{0D108BD9-81ED-4DB2-BD59-A6C34878D82A}">
                    <a16:rowId xmlns:a16="http://schemas.microsoft.com/office/drawing/2014/main" val="10004"/>
                  </a:ext>
                </a:extLst>
              </a:tr>
              <a:tr h="370840">
                <a:tc>
                  <a:txBody>
                    <a:bodyPr/>
                    <a:lstStyle/>
                    <a:p>
                      <a:r>
                        <a:rPr lang="en-US" baseline="0" dirty="0" smtClean="0"/>
                        <a:t>5 min.</a:t>
                      </a:r>
                      <a:endParaRPr lang="en-US" dirty="0"/>
                    </a:p>
                  </a:txBody>
                  <a:tcPr/>
                </a:tc>
                <a:tc>
                  <a:txBody>
                    <a:bodyPr/>
                    <a:lstStyle/>
                    <a:p>
                      <a:r>
                        <a:rPr lang="en-US" baseline="0" dirty="0" smtClean="0"/>
                        <a:t>Negative Rebuttal</a:t>
                      </a:r>
                      <a:endParaRPr lang="en-US" dirty="0"/>
                    </a:p>
                  </a:txBody>
                  <a:tcPr/>
                </a:tc>
                <a:tc>
                  <a:txBody>
                    <a:bodyPr/>
                    <a:lstStyle/>
                    <a:p>
                      <a:r>
                        <a:rPr lang="en-US" dirty="0" smtClean="0"/>
                        <a:t>Respond to latest</a:t>
                      </a:r>
                      <a:r>
                        <a:rPr lang="en-US" baseline="0" dirty="0" smtClean="0"/>
                        <a:t> arguments, make final case to the audience that the Negative position is superior, summarize and conclude</a:t>
                      </a:r>
                      <a:endParaRPr lang="en-US" dirty="0"/>
                    </a:p>
                  </a:txBody>
                  <a:tcPr/>
                </a:tc>
                <a:extLst>
                  <a:ext uri="{0D108BD9-81ED-4DB2-BD59-A6C34878D82A}">
                    <a16:rowId xmlns:a16="http://schemas.microsoft.com/office/drawing/2014/main" val="10005"/>
                  </a:ext>
                </a:extLst>
              </a:tr>
              <a:tr h="370840">
                <a:tc>
                  <a:txBody>
                    <a:bodyPr/>
                    <a:lstStyle/>
                    <a:p>
                      <a:r>
                        <a:rPr lang="en-US" dirty="0" smtClean="0"/>
                        <a:t>5 min.</a:t>
                      </a:r>
                      <a:endParaRPr lang="en-US" dirty="0"/>
                    </a:p>
                  </a:txBody>
                  <a:tcPr/>
                </a:tc>
                <a:tc>
                  <a:txBody>
                    <a:bodyPr/>
                    <a:lstStyle/>
                    <a:p>
                      <a:r>
                        <a:rPr lang="en-US" dirty="0" smtClean="0"/>
                        <a:t>Affirmative Rebuttal</a:t>
                      </a:r>
                      <a:endParaRPr lang="en-US" dirty="0"/>
                    </a:p>
                  </a:txBody>
                  <a:tcPr/>
                </a:tc>
                <a:tc>
                  <a:txBody>
                    <a:bodyPr/>
                    <a:lstStyle/>
                    <a:p>
                      <a:r>
                        <a:rPr lang="en-US" dirty="0" smtClean="0"/>
                        <a:t>Respond to latest</a:t>
                      </a:r>
                      <a:r>
                        <a:rPr lang="en-US" baseline="0" dirty="0" smtClean="0"/>
                        <a:t> arguments, make final case to the audience that the Affirmative position is superior, summarize and conclude</a:t>
                      </a:r>
                      <a:endParaRPr lang="en-US" dirty="0"/>
                    </a:p>
                  </a:txBody>
                  <a:tcPr/>
                </a:tc>
                <a:extLst>
                  <a:ext uri="{0D108BD9-81ED-4DB2-BD59-A6C34878D82A}">
                    <a16:rowId xmlns:a16="http://schemas.microsoft.com/office/drawing/2014/main" val="10006"/>
                  </a:ext>
                </a:extLst>
              </a:tr>
              <a:tr h="370840">
                <a:tc>
                  <a:txBody>
                    <a:bodyPr/>
                    <a:lstStyle/>
                    <a:p>
                      <a:r>
                        <a:rPr lang="en-US" dirty="0" smtClean="0"/>
                        <a:t>5 min.</a:t>
                      </a:r>
                      <a:endParaRPr lang="en-US" dirty="0"/>
                    </a:p>
                  </a:txBody>
                  <a:tcPr/>
                </a:tc>
                <a:tc>
                  <a:txBody>
                    <a:bodyPr/>
                    <a:lstStyle/>
                    <a:p>
                      <a:r>
                        <a:rPr lang="en-US" dirty="0" smtClean="0"/>
                        <a:t>Board</a:t>
                      </a:r>
                      <a:r>
                        <a:rPr lang="en-US" baseline="0" dirty="0" smtClean="0"/>
                        <a:t> &amp; Audience Questions</a:t>
                      </a:r>
                      <a:endParaRPr lang="en-US" dirty="0"/>
                    </a:p>
                  </a:txBody>
                  <a:tcPr/>
                </a:tc>
                <a:tc>
                  <a:txBody>
                    <a:bodyPr/>
                    <a:lstStyle/>
                    <a:p>
                      <a:r>
                        <a:rPr lang="en-US" dirty="0" smtClean="0"/>
                        <a:t>Asks clarifying questions,</a:t>
                      </a:r>
                      <a:r>
                        <a:rPr lang="en-US" baseline="0" dirty="0" smtClean="0"/>
                        <a:t> revisit evidence</a:t>
                      </a:r>
                      <a:endParaRPr lang="en-US" dirty="0"/>
                    </a:p>
                  </a:txBody>
                  <a:tcPr/>
                </a:tc>
                <a:extLst>
                  <a:ext uri="{0D108BD9-81ED-4DB2-BD59-A6C34878D82A}">
                    <a16:rowId xmlns:a16="http://schemas.microsoft.com/office/drawing/2014/main" val="10007"/>
                  </a:ext>
                </a:extLst>
              </a:tr>
              <a:tr h="370840">
                <a:tc>
                  <a:txBody>
                    <a:bodyPr/>
                    <a:lstStyle/>
                    <a:p>
                      <a:r>
                        <a:rPr lang="en-US" dirty="0" smtClean="0"/>
                        <a:t>4 min.</a:t>
                      </a:r>
                      <a:endParaRPr lang="en-US" dirty="0"/>
                    </a:p>
                  </a:txBody>
                  <a:tcPr/>
                </a:tc>
                <a:tc>
                  <a:txBody>
                    <a:bodyPr/>
                    <a:lstStyle/>
                    <a:p>
                      <a:r>
                        <a:rPr lang="en-US" dirty="0" smtClean="0"/>
                        <a:t>Board Deliberation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Board</a:t>
                      </a:r>
                      <a:r>
                        <a:rPr lang="en-US" baseline="0" dirty="0" smtClean="0"/>
                        <a:t> decides and announces winner</a:t>
                      </a:r>
                      <a:endParaRPr lang="en-US" dirty="0" smtClean="0"/>
                    </a:p>
                  </a:txBody>
                  <a:tcPr/>
                </a:tc>
                <a:extLst>
                  <a:ext uri="{0D108BD9-81ED-4DB2-BD59-A6C34878D82A}">
                    <a16:rowId xmlns:a16="http://schemas.microsoft.com/office/drawing/2014/main" val="10008"/>
                  </a:ext>
                </a:extLst>
              </a:tr>
              <a:tr h="370840">
                <a:tc>
                  <a:txBody>
                    <a:bodyPr/>
                    <a:lstStyle/>
                    <a:p>
                      <a:r>
                        <a:rPr lang="en-US" dirty="0" smtClean="0"/>
                        <a:t>35 min.</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91132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chor="t">
            <a:normAutofit fontScale="90000"/>
          </a:bodyPr>
          <a:lstStyle/>
          <a:p>
            <a:pPr algn="ctr"/>
            <a:r>
              <a:rPr lang="en-US" dirty="0" smtClean="0"/>
              <a:t>Cross Examination Debate Association (CEDA) &amp; National Debate Tournament (NDT)</a:t>
            </a:r>
            <a:endParaRPr lang="en-US" sz="27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7902715"/>
              </p:ext>
            </p:extLst>
          </p:nvPr>
        </p:nvGraphicFramePr>
        <p:xfrm>
          <a:off x="0" y="1259840"/>
          <a:ext cx="12192000" cy="5969000"/>
        </p:xfrm>
        <a:graphic>
          <a:graphicData uri="http://schemas.openxmlformats.org/drawingml/2006/table">
            <a:tbl>
              <a:tblPr firstRow="1" bandRow="1">
                <a:tableStyleId>{5C22544A-7EE6-4342-B048-85BDC9FD1C3A}</a:tableStyleId>
              </a:tblPr>
              <a:tblGrid>
                <a:gridCol w="1262694">
                  <a:extLst>
                    <a:ext uri="{9D8B030D-6E8A-4147-A177-3AD203B41FA5}">
                      <a16:colId xmlns:a16="http://schemas.microsoft.com/office/drawing/2014/main" val="20000"/>
                    </a:ext>
                  </a:extLst>
                </a:gridCol>
                <a:gridCol w="2104038">
                  <a:extLst>
                    <a:ext uri="{9D8B030D-6E8A-4147-A177-3AD203B41FA5}">
                      <a16:colId xmlns:a16="http://schemas.microsoft.com/office/drawing/2014/main" val="20001"/>
                    </a:ext>
                  </a:extLst>
                </a:gridCol>
                <a:gridCol w="8825268">
                  <a:extLst>
                    <a:ext uri="{9D8B030D-6E8A-4147-A177-3AD203B41FA5}">
                      <a16:colId xmlns:a16="http://schemas.microsoft.com/office/drawing/2014/main" val="20002"/>
                    </a:ext>
                  </a:extLst>
                </a:gridCol>
              </a:tblGrid>
              <a:tr h="370840">
                <a:tc>
                  <a:txBody>
                    <a:bodyPr/>
                    <a:lstStyle/>
                    <a:p>
                      <a:r>
                        <a:rPr lang="en-US" dirty="0" smtClean="0"/>
                        <a:t>Timing</a:t>
                      </a:r>
                      <a:endParaRPr lang="en-US" dirty="0"/>
                    </a:p>
                  </a:txBody>
                  <a:tcPr/>
                </a:tc>
                <a:tc>
                  <a:txBody>
                    <a:bodyPr/>
                    <a:lstStyle/>
                    <a:p>
                      <a:r>
                        <a:rPr lang="en-US" dirty="0" smtClean="0"/>
                        <a:t>Speaker</a:t>
                      </a:r>
                      <a:endParaRPr lang="en-US" dirty="0"/>
                    </a:p>
                  </a:txBody>
                  <a:tcPr/>
                </a:tc>
                <a:tc>
                  <a:txBody>
                    <a:bodyPr/>
                    <a:lstStyle/>
                    <a:p>
                      <a:r>
                        <a:rPr lang="en-US" dirty="0" smtClean="0"/>
                        <a:t>Purpose</a:t>
                      </a:r>
                      <a:endParaRPr lang="en-US" dirty="0"/>
                    </a:p>
                  </a:txBody>
                  <a:tcPr/>
                </a:tc>
                <a:extLst>
                  <a:ext uri="{0D108BD9-81ED-4DB2-BD59-A6C34878D82A}">
                    <a16:rowId xmlns:a16="http://schemas.microsoft.com/office/drawing/2014/main" val="10000"/>
                  </a:ext>
                </a:extLst>
              </a:tr>
              <a:tr h="370840">
                <a:tc>
                  <a:txBody>
                    <a:bodyPr/>
                    <a:lstStyle/>
                    <a:p>
                      <a:r>
                        <a:rPr lang="en-US" dirty="0" smtClean="0"/>
                        <a:t>9 min.</a:t>
                      </a:r>
                      <a:endParaRPr lang="en-US" dirty="0"/>
                    </a:p>
                  </a:txBody>
                  <a:tcPr/>
                </a:tc>
                <a:tc>
                  <a:txBody>
                    <a:bodyPr/>
                    <a:lstStyle/>
                    <a:p>
                      <a:r>
                        <a:rPr lang="en-US" dirty="0" smtClean="0"/>
                        <a:t>1</a:t>
                      </a:r>
                      <a:r>
                        <a:rPr lang="en-US" baseline="30000" dirty="0" smtClean="0"/>
                        <a:t>st</a:t>
                      </a:r>
                      <a:r>
                        <a:rPr lang="en-US" dirty="0" smtClean="0"/>
                        <a:t> Affirmative constructive</a:t>
                      </a:r>
                      <a:endParaRPr lang="en-US" dirty="0"/>
                    </a:p>
                  </a:txBody>
                  <a:tcPr/>
                </a:tc>
                <a:tc>
                  <a:txBody>
                    <a:bodyPr/>
                    <a:lstStyle/>
                    <a:p>
                      <a:r>
                        <a:rPr lang="en-US" dirty="0" smtClean="0"/>
                        <a:t>Clearly states the resolution, clearly states each of your contentions,</a:t>
                      </a:r>
                      <a:r>
                        <a:rPr lang="en-US" baseline="0" dirty="0" smtClean="0"/>
                        <a:t> supported with reason and evidence</a:t>
                      </a:r>
                      <a:endParaRPr lang="en-US" dirty="0"/>
                    </a:p>
                  </a:txBody>
                  <a:tcPr/>
                </a:tc>
                <a:extLst>
                  <a:ext uri="{0D108BD9-81ED-4DB2-BD59-A6C34878D82A}">
                    <a16:rowId xmlns:a16="http://schemas.microsoft.com/office/drawing/2014/main" val="10001"/>
                  </a:ext>
                </a:extLst>
              </a:tr>
              <a:tr h="370840">
                <a:tc>
                  <a:txBody>
                    <a:bodyPr/>
                    <a:lstStyle/>
                    <a:p>
                      <a:r>
                        <a:rPr lang="en-US" dirty="0" smtClean="0"/>
                        <a:t>3 min.</a:t>
                      </a:r>
                      <a:endParaRPr lang="en-US" dirty="0"/>
                    </a:p>
                  </a:txBody>
                  <a:tcPr/>
                </a:tc>
                <a:tc>
                  <a:txBody>
                    <a:bodyPr/>
                    <a:lstStyle/>
                    <a:p>
                      <a:r>
                        <a:rPr lang="en-US" dirty="0" smtClean="0"/>
                        <a:t>Cross</a:t>
                      </a:r>
                      <a:r>
                        <a:rPr lang="en-US" baseline="0" dirty="0" smtClean="0"/>
                        <a:t> Examination of </a:t>
                      </a:r>
                      <a:r>
                        <a:rPr lang="en-US" baseline="0" dirty="0" err="1" smtClean="0"/>
                        <a:t>Aff</a:t>
                      </a:r>
                      <a:r>
                        <a:rPr lang="en-US" baseline="0" dirty="0" smtClean="0"/>
                        <a:t> by </a:t>
                      </a:r>
                      <a:r>
                        <a:rPr lang="en-US" baseline="0" dirty="0" err="1" smtClean="0"/>
                        <a:t>Neg</a:t>
                      </a:r>
                      <a:endParaRPr lang="en-US" dirty="0"/>
                    </a:p>
                  </a:txBody>
                  <a:tcPr/>
                </a:tc>
                <a:tc>
                  <a:txBody>
                    <a:bodyPr/>
                    <a:lstStyle/>
                    <a:p>
                      <a:r>
                        <a:rPr lang="en-US" baseline="0" dirty="0" smtClean="0"/>
                        <a:t>Poke holes in the 1</a:t>
                      </a:r>
                      <a:r>
                        <a:rPr lang="en-US" baseline="30000" dirty="0" smtClean="0"/>
                        <a:t>st</a:t>
                      </a:r>
                      <a:r>
                        <a:rPr lang="en-US" baseline="0" dirty="0" smtClean="0"/>
                        <a:t> Affirmative’s arguments, question validity or different interpretation of evidence.</a:t>
                      </a:r>
                      <a:endParaRPr lang="en-US" dirty="0"/>
                    </a:p>
                  </a:txBody>
                  <a:tcPr/>
                </a:tc>
                <a:extLst>
                  <a:ext uri="{0D108BD9-81ED-4DB2-BD59-A6C34878D82A}">
                    <a16:rowId xmlns:a16="http://schemas.microsoft.com/office/drawing/2014/main" val="10002"/>
                  </a:ext>
                </a:extLst>
              </a:tr>
              <a:tr h="370840">
                <a:tc>
                  <a:txBody>
                    <a:bodyPr/>
                    <a:lstStyle/>
                    <a:p>
                      <a:r>
                        <a:rPr lang="en-US" dirty="0" smtClean="0"/>
                        <a:t>9 min.</a:t>
                      </a:r>
                      <a:endParaRPr lang="en-US" dirty="0"/>
                    </a:p>
                  </a:txBody>
                  <a:tcPr/>
                </a:tc>
                <a:tc>
                  <a:txBody>
                    <a:bodyPr/>
                    <a:lstStyle/>
                    <a:p>
                      <a:r>
                        <a:rPr lang="en-US" dirty="0" smtClean="0"/>
                        <a:t>1</a:t>
                      </a:r>
                      <a:r>
                        <a:rPr lang="en-US" baseline="30000" dirty="0" smtClean="0"/>
                        <a:t>st</a:t>
                      </a:r>
                      <a:r>
                        <a:rPr lang="en-US" dirty="0" smtClean="0"/>
                        <a:t> Negative Constructive</a:t>
                      </a:r>
                      <a:endParaRPr lang="en-US" dirty="0"/>
                    </a:p>
                  </a:txBody>
                  <a:tcPr/>
                </a:tc>
                <a:tc>
                  <a:txBody>
                    <a:bodyPr/>
                    <a:lstStyle/>
                    <a:p>
                      <a:r>
                        <a:rPr lang="en-US" dirty="0" smtClean="0"/>
                        <a:t>Clearly state the Negative’s position on the topic, state the Negative’s observations,</a:t>
                      </a:r>
                      <a:r>
                        <a:rPr lang="en-US" baseline="0" dirty="0" smtClean="0"/>
                        <a:t> supported with reason and evidence, attack and question the affirmatives contentions/evidence</a:t>
                      </a:r>
                      <a:endParaRPr lang="en-US" dirty="0"/>
                    </a:p>
                  </a:txBody>
                  <a:tcPr/>
                </a:tc>
                <a:extLst>
                  <a:ext uri="{0D108BD9-81ED-4DB2-BD59-A6C34878D82A}">
                    <a16:rowId xmlns:a16="http://schemas.microsoft.com/office/drawing/2014/main" val="10003"/>
                  </a:ext>
                </a:extLst>
              </a:tr>
              <a:tr h="370840">
                <a:tc>
                  <a:txBody>
                    <a:bodyPr/>
                    <a:lstStyle/>
                    <a:p>
                      <a:r>
                        <a:rPr lang="en-US" dirty="0" smtClean="0"/>
                        <a:t>3 min.</a:t>
                      </a:r>
                      <a:endParaRPr lang="en-US" dirty="0"/>
                    </a:p>
                  </a:txBody>
                  <a:tcPr/>
                </a:tc>
                <a:tc>
                  <a:txBody>
                    <a:bodyPr/>
                    <a:lstStyle/>
                    <a:p>
                      <a:r>
                        <a:rPr lang="en-US" dirty="0" smtClean="0"/>
                        <a:t>Cross</a:t>
                      </a:r>
                      <a:r>
                        <a:rPr lang="en-US" baseline="0" dirty="0" smtClean="0"/>
                        <a:t>-Examination of </a:t>
                      </a:r>
                      <a:r>
                        <a:rPr lang="en-US" baseline="0" dirty="0" err="1" smtClean="0"/>
                        <a:t>Neg</a:t>
                      </a:r>
                      <a:r>
                        <a:rPr lang="en-US" baseline="0" dirty="0" smtClean="0"/>
                        <a:t> by </a:t>
                      </a:r>
                      <a:r>
                        <a:rPr lang="en-US" baseline="0" dirty="0" err="1" smtClean="0"/>
                        <a:t>Aff</a:t>
                      </a:r>
                      <a:endParaRPr lang="en-US" dirty="0"/>
                    </a:p>
                  </a:txBody>
                  <a:tcPr/>
                </a:tc>
                <a:tc>
                  <a:txBody>
                    <a:bodyPr/>
                    <a:lstStyle/>
                    <a:p>
                      <a:r>
                        <a:rPr lang="en-US" baseline="0" dirty="0" smtClean="0"/>
                        <a:t>Poke holes in the 1</a:t>
                      </a:r>
                      <a:r>
                        <a:rPr lang="en-US" baseline="30000" dirty="0" smtClean="0"/>
                        <a:t>st</a:t>
                      </a:r>
                      <a:r>
                        <a:rPr lang="en-US" baseline="0" dirty="0" smtClean="0"/>
                        <a:t> Affirmative’s arguments, question validity or different interpretation of evidence.</a:t>
                      </a:r>
                      <a:endParaRPr lang="en-US" dirty="0"/>
                    </a:p>
                  </a:txBody>
                  <a:tcPr/>
                </a:tc>
                <a:extLst>
                  <a:ext uri="{0D108BD9-81ED-4DB2-BD59-A6C34878D82A}">
                    <a16:rowId xmlns:a16="http://schemas.microsoft.com/office/drawing/2014/main" val="10004"/>
                  </a:ext>
                </a:extLst>
              </a:tr>
              <a:tr h="370840">
                <a:tc gridSpan="3">
                  <a:txBody>
                    <a:bodyPr/>
                    <a:lstStyle/>
                    <a:p>
                      <a:pPr algn="ctr"/>
                      <a:r>
                        <a:rPr lang="en-US" dirty="0" smtClean="0"/>
                        <a:t>Repeat These</a:t>
                      </a:r>
                      <a:r>
                        <a:rPr lang="en-US" baseline="0" dirty="0" smtClean="0"/>
                        <a:t> 4 </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370840">
                <a:tc>
                  <a:txBody>
                    <a:bodyPr/>
                    <a:lstStyle/>
                    <a:p>
                      <a:r>
                        <a:rPr lang="en-US" baseline="0" dirty="0" smtClean="0"/>
                        <a:t>6 min.</a:t>
                      </a:r>
                      <a:endParaRPr lang="en-US" dirty="0"/>
                    </a:p>
                  </a:txBody>
                  <a:tcPr/>
                </a:tc>
                <a:tc>
                  <a:txBody>
                    <a:bodyPr/>
                    <a:lstStyle/>
                    <a:p>
                      <a:r>
                        <a:rPr lang="en-US" baseline="0" dirty="0" smtClean="0"/>
                        <a:t>Negative Rebuttal</a:t>
                      </a:r>
                      <a:endParaRPr lang="en-US" dirty="0"/>
                    </a:p>
                  </a:txBody>
                  <a:tcPr/>
                </a:tc>
                <a:tc>
                  <a:txBody>
                    <a:bodyPr/>
                    <a:lstStyle/>
                    <a:p>
                      <a:r>
                        <a:rPr lang="en-US" dirty="0" smtClean="0"/>
                        <a:t>Respond to </a:t>
                      </a:r>
                      <a:r>
                        <a:rPr lang="en-US" dirty="0" err="1" smtClean="0"/>
                        <a:t>Aff</a:t>
                      </a:r>
                      <a:r>
                        <a:rPr lang="en-US" baseline="0" dirty="0" smtClean="0"/>
                        <a:t> </a:t>
                      </a:r>
                      <a:r>
                        <a:rPr lang="en-US" dirty="0" smtClean="0"/>
                        <a:t>latest</a:t>
                      </a:r>
                      <a:r>
                        <a:rPr lang="en-US" baseline="0" dirty="0" smtClean="0"/>
                        <a:t> arguments, make final case to the audience that the Affirmative position is superior, convince the audience your side is correct, summarize and conclude</a:t>
                      </a:r>
                      <a:endParaRPr lang="en-US" dirty="0"/>
                    </a:p>
                  </a:txBody>
                  <a:tcPr/>
                </a:tc>
                <a:extLst>
                  <a:ext uri="{0D108BD9-81ED-4DB2-BD59-A6C34878D82A}">
                    <a16:rowId xmlns:a16="http://schemas.microsoft.com/office/drawing/2014/main" val="10006"/>
                  </a:ext>
                </a:extLst>
              </a:tr>
              <a:tr h="370840">
                <a:tc>
                  <a:txBody>
                    <a:bodyPr/>
                    <a:lstStyle/>
                    <a:p>
                      <a:r>
                        <a:rPr lang="en-US" dirty="0" smtClean="0"/>
                        <a:t>6 min.</a:t>
                      </a:r>
                      <a:endParaRPr lang="en-US" dirty="0"/>
                    </a:p>
                  </a:txBody>
                  <a:tcPr/>
                </a:tc>
                <a:tc>
                  <a:txBody>
                    <a:bodyPr/>
                    <a:lstStyle/>
                    <a:p>
                      <a:r>
                        <a:rPr lang="en-US" dirty="0" smtClean="0"/>
                        <a:t>Affirmative Rebuttal</a:t>
                      </a:r>
                      <a:endParaRPr lang="en-US" dirty="0"/>
                    </a:p>
                  </a:txBody>
                  <a:tcPr/>
                </a:tc>
                <a:tc>
                  <a:txBody>
                    <a:bodyPr/>
                    <a:lstStyle/>
                    <a:p>
                      <a:r>
                        <a:rPr lang="en-US" dirty="0" smtClean="0"/>
                        <a:t>Respond to </a:t>
                      </a:r>
                      <a:r>
                        <a:rPr lang="en-US" dirty="0" err="1" smtClean="0"/>
                        <a:t>Neglatest</a:t>
                      </a:r>
                      <a:r>
                        <a:rPr lang="en-US" baseline="0" dirty="0" smtClean="0"/>
                        <a:t> arguments, make final case to the audience that the </a:t>
                      </a:r>
                      <a:r>
                        <a:rPr lang="en-US" baseline="0" dirty="0" err="1" smtClean="0"/>
                        <a:t>Neg</a:t>
                      </a:r>
                      <a:r>
                        <a:rPr lang="en-US" baseline="0" dirty="0" smtClean="0"/>
                        <a:t> position is superior, convince the audience your side is correct, summarize and conclude</a:t>
                      </a:r>
                      <a:endParaRPr lang="en-US" dirty="0"/>
                    </a:p>
                  </a:txBody>
                  <a:tcPr/>
                </a:tc>
                <a:extLst>
                  <a:ext uri="{0D108BD9-81ED-4DB2-BD59-A6C34878D82A}">
                    <a16:rowId xmlns:a16="http://schemas.microsoft.com/office/drawing/2014/main" val="10007"/>
                  </a:ext>
                </a:extLst>
              </a:tr>
              <a:tr h="370840">
                <a:tc gridSpan="3">
                  <a:txBody>
                    <a:bodyPr/>
                    <a:lstStyle/>
                    <a:p>
                      <a:pPr algn="ctr"/>
                      <a:r>
                        <a:rPr lang="en-US" dirty="0" smtClean="0"/>
                        <a:t>Repeat</a:t>
                      </a:r>
                      <a:r>
                        <a:rPr lang="en-US" baseline="0" dirty="0" smtClean="0"/>
                        <a:t> These 2</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smtClean="0"/>
                        <a:t>72 min.</a:t>
                      </a:r>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10009"/>
                  </a:ext>
                </a:extLst>
              </a:tr>
              <a:tr h="370840">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10010"/>
                  </a:ext>
                </a:extLst>
              </a:tr>
            </a:tbl>
          </a:graphicData>
        </a:graphic>
      </p:graphicFrame>
      <p:cxnSp>
        <p:nvCxnSpPr>
          <p:cNvPr id="7" name="Straight Arrow Connector 6"/>
          <p:cNvCxnSpPr/>
          <p:nvPr/>
        </p:nvCxnSpPr>
        <p:spPr>
          <a:xfrm flipV="1">
            <a:off x="7151426" y="4476466"/>
            <a:ext cx="0" cy="341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092890" y="4476466"/>
            <a:ext cx="0" cy="341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092890" y="6116472"/>
            <a:ext cx="0" cy="341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151426" y="6116472"/>
            <a:ext cx="0" cy="3411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2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95" y="0"/>
            <a:ext cx="10922391" cy="1325563"/>
          </a:xfrm>
        </p:spPr>
        <p:txBody>
          <a:bodyPr anchor="t"/>
          <a:lstStyle/>
          <a:p>
            <a:r>
              <a:rPr lang="en-US" dirty="0" smtClean="0"/>
              <a:t>World Schools Style Debate (3 on 3)</a:t>
            </a:r>
            <a:endParaRPr lang="en-US" dirty="0"/>
          </a:p>
        </p:txBody>
      </p:sp>
      <p:graphicFrame>
        <p:nvGraphicFramePr>
          <p:cNvPr id="4" name="Content Placeholder 3"/>
          <p:cNvGraphicFramePr>
            <a:graphicFrameLocks noGrp="1"/>
          </p:cNvGraphicFramePr>
          <p:nvPr>
            <p:ph idx="1"/>
          </p:nvPr>
        </p:nvGraphicFramePr>
        <p:xfrm>
          <a:off x="22271" y="807720"/>
          <a:ext cx="12169729" cy="5948680"/>
        </p:xfrm>
        <a:graphic>
          <a:graphicData uri="http://schemas.openxmlformats.org/drawingml/2006/table">
            <a:tbl>
              <a:tblPr firstRow="1" bandRow="1">
                <a:tableStyleId>{5C22544A-7EE6-4342-B048-85BDC9FD1C3A}</a:tableStyleId>
              </a:tblPr>
              <a:tblGrid>
                <a:gridCol w="849926">
                  <a:extLst>
                    <a:ext uri="{9D8B030D-6E8A-4147-A177-3AD203B41FA5}">
                      <a16:colId xmlns:a16="http://schemas.microsoft.com/office/drawing/2014/main" val="20000"/>
                    </a:ext>
                  </a:extLst>
                </a:gridCol>
                <a:gridCol w="2616591">
                  <a:extLst>
                    <a:ext uri="{9D8B030D-6E8A-4147-A177-3AD203B41FA5}">
                      <a16:colId xmlns:a16="http://schemas.microsoft.com/office/drawing/2014/main" val="20001"/>
                    </a:ext>
                  </a:extLst>
                </a:gridCol>
                <a:gridCol w="8703212">
                  <a:extLst>
                    <a:ext uri="{9D8B030D-6E8A-4147-A177-3AD203B41FA5}">
                      <a16:colId xmlns:a16="http://schemas.microsoft.com/office/drawing/2014/main" val="20002"/>
                    </a:ext>
                  </a:extLst>
                </a:gridCol>
              </a:tblGrid>
              <a:tr h="370840">
                <a:tc>
                  <a:txBody>
                    <a:bodyPr/>
                    <a:lstStyle/>
                    <a:p>
                      <a:r>
                        <a:rPr lang="en-US" dirty="0" smtClean="0"/>
                        <a:t>Timing</a:t>
                      </a:r>
                      <a:endParaRPr lang="en-US" dirty="0"/>
                    </a:p>
                  </a:txBody>
                  <a:tcPr/>
                </a:tc>
                <a:tc>
                  <a:txBody>
                    <a:bodyPr/>
                    <a:lstStyle/>
                    <a:p>
                      <a:r>
                        <a:rPr lang="en-US" dirty="0" smtClean="0"/>
                        <a:t>Speaker</a:t>
                      </a:r>
                      <a:endParaRPr lang="en-US" dirty="0"/>
                    </a:p>
                  </a:txBody>
                  <a:tcPr/>
                </a:tc>
                <a:tc>
                  <a:txBody>
                    <a:bodyPr/>
                    <a:lstStyle/>
                    <a:p>
                      <a:r>
                        <a:rPr lang="en-US" dirty="0" smtClean="0"/>
                        <a:t>Purpose</a:t>
                      </a:r>
                      <a:endParaRPr lang="en-US" dirty="0"/>
                    </a:p>
                  </a:txBody>
                  <a:tcPr/>
                </a:tc>
                <a:extLst>
                  <a:ext uri="{0D108BD9-81ED-4DB2-BD59-A6C34878D82A}">
                    <a16:rowId xmlns:a16="http://schemas.microsoft.com/office/drawing/2014/main" val="10000"/>
                  </a:ext>
                </a:extLst>
              </a:tr>
              <a:tr h="370840">
                <a:tc>
                  <a:txBody>
                    <a:bodyPr/>
                    <a:lstStyle/>
                    <a:p>
                      <a:r>
                        <a:rPr lang="en-US" dirty="0" smtClean="0"/>
                        <a:t>8 min.</a:t>
                      </a:r>
                      <a:endParaRPr lang="en-US" dirty="0"/>
                    </a:p>
                  </a:txBody>
                  <a:tcPr/>
                </a:tc>
                <a:tc>
                  <a:txBody>
                    <a:bodyPr/>
                    <a:lstStyle/>
                    <a:p>
                      <a:r>
                        <a:rPr lang="en-US" dirty="0" smtClean="0"/>
                        <a:t>1</a:t>
                      </a:r>
                      <a:r>
                        <a:rPr lang="en-US" baseline="30000" dirty="0" smtClean="0"/>
                        <a:t>st</a:t>
                      </a:r>
                      <a:r>
                        <a:rPr lang="en-US" dirty="0" smtClean="0"/>
                        <a:t> Proposition Speaker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Defines the motion, outlines the arguments their side will bring (the team’s case), explaining which speakers will present which of the arguments, presenting a part</a:t>
                      </a:r>
                      <a:r>
                        <a:rPr lang="en-US" baseline="0" dirty="0" smtClean="0"/>
                        <a:t> of the case for their side</a:t>
                      </a:r>
                      <a:endParaRPr lang="en-US" dirty="0"/>
                    </a:p>
                  </a:txBody>
                  <a:tcPr/>
                </a:tc>
                <a:extLst>
                  <a:ext uri="{0D108BD9-81ED-4DB2-BD59-A6C34878D82A}">
                    <a16:rowId xmlns:a16="http://schemas.microsoft.com/office/drawing/2014/main" val="10001"/>
                  </a:ext>
                </a:extLst>
              </a:tr>
              <a:tr h="370840">
                <a:tc>
                  <a:txBody>
                    <a:bodyPr/>
                    <a:lstStyle/>
                    <a:p>
                      <a:r>
                        <a:rPr lang="en-US" dirty="0" smtClean="0"/>
                        <a:t>8 min.</a:t>
                      </a:r>
                      <a:endParaRPr lang="en-US" dirty="0"/>
                    </a:p>
                  </a:txBody>
                  <a:tcPr/>
                </a:tc>
                <a:tc>
                  <a:txBody>
                    <a:bodyPr/>
                    <a:lstStyle/>
                    <a:p>
                      <a:r>
                        <a:rPr lang="en-US" dirty="0" smtClean="0"/>
                        <a:t>1</a:t>
                      </a:r>
                      <a:r>
                        <a:rPr lang="en-US" baseline="30000" dirty="0" smtClean="0"/>
                        <a:t>st</a:t>
                      </a:r>
                      <a:r>
                        <a:rPr lang="en-US" dirty="0" smtClean="0"/>
                        <a:t> Opposition Speaker</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Challenging the definition of the motion,</a:t>
                      </a:r>
                      <a:r>
                        <a:rPr lang="en-US" baseline="0" dirty="0" smtClean="0"/>
                        <a:t> </a:t>
                      </a:r>
                      <a:r>
                        <a:rPr lang="en-US" dirty="0" smtClean="0"/>
                        <a:t>outlines the arguments their side (the team’s case), explaining which speakers will present which of the arguments, responding to</a:t>
                      </a:r>
                      <a:r>
                        <a:rPr lang="en-US" baseline="0" dirty="0" smtClean="0"/>
                        <a:t> the arguments of the first proposition,</a:t>
                      </a:r>
                      <a:r>
                        <a:rPr lang="en-US" dirty="0" smtClean="0"/>
                        <a:t> presenting a part</a:t>
                      </a:r>
                      <a:r>
                        <a:rPr lang="en-US" baseline="0" dirty="0" smtClean="0"/>
                        <a:t> of the case for their side </a:t>
                      </a:r>
                      <a:endParaRPr lang="en-US" dirty="0" smtClean="0"/>
                    </a:p>
                  </a:txBody>
                  <a:tcPr/>
                </a:tc>
                <a:extLst>
                  <a:ext uri="{0D108BD9-81ED-4DB2-BD59-A6C34878D82A}">
                    <a16:rowId xmlns:a16="http://schemas.microsoft.com/office/drawing/2014/main" val="10002"/>
                  </a:ext>
                </a:extLst>
              </a:tr>
              <a:tr h="370840">
                <a:tc>
                  <a:txBody>
                    <a:bodyPr/>
                    <a:lstStyle/>
                    <a:p>
                      <a:r>
                        <a:rPr lang="en-US" dirty="0" smtClean="0"/>
                        <a:t>8 min.</a:t>
                      </a:r>
                      <a:endParaRPr lang="en-US" dirty="0"/>
                    </a:p>
                  </a:txBody>
                  <a:tcPr/>
                </a:tc>
                <a:tc>
                  <a:txBody>
                    <a:bodyPr/>
                    <a:lstStyle/>
                    <a:p>
                      <a:r>
                        <a:rPr lang="en-US" dirty="0" smtClean="0"/>
                        <a:t>2</a:t>
                      </a:r>
                      <a:r>
                        <a:rPr lang="en-US" baseline="30000" dirty="0" smtClean="0"/>
                        <a:t>nd</a:t>
                      </a:r>
                      <a:r>
                        <a:rPr lang="en-US" baseline="0" dirty="0" smtClean="0"/>
                        <a:t> Proposition Speaker</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Continuing the arguments presented by their team.  Includes defending previous</a:t>
                      </a:r>
                      <a:r>
                        <a:rPr lang="en-US" baseline="0" dirty="0" smtClean="0"/>
                        <a:t> speaker’s points from the rebuttal the other team has made, offering rebuttal to the other team’s case, making new arguments to support your case</a:t>
                      </a:r>
                      <a:endParaRPr lang="en-US" dirty="0" smtClean="0"/>
                    </a:p>
                  </a:txBody>
                  <a:tcPr anchor="ctr"/>
                </a:tc>
                <a:extLst>
                  <a:ext uri="{0D108BD9-81ED-4DB2-BD59-A6C34878D82A}">
                    <a16:rowId xmlns:a16="http://schemas.microsoft.com/office/drawing/2014/main" val="10003"/>
                  </a:ext>
                </a:extLst>
              </a:tr>
              <a:tr h="370840">
                <a:tc>
                  <a:txBody>
                    <a:bodyPr/>
                    <a:lstStyle/>
                    <a:p>
                      <a:r>
                        <a:rPr lang="en-US" dirty="0" smtClean="0"/>
                        <a:t>8 min.</a:t>
                      </a:r>
                      <a:endParaRPr lang="en-US" dirty="0"/>
                    </a:p>
                  </a:txBody>
                  <a:tcPr/>
                </a:tc>
                <a:tc>
                  <a:txBody>
                    <a:bodyPr/>
                    <a:lstStyle/>
                    <a:p>
                      <a:r>
                        <a:rPr lang="en-US" dirty="0" smtClean="0"/>
                        <a:t>2</a:t>
                      </a:r>
                      <a:r>
                        <a:rPr lang="en-US" baseline="30000" dirty="0" smtClean="0"/>
                        <a:t>nd</a:t>
                      </a:r>
                      <a:r>
                        <a:rPr lang="en-US" dirty="0" smtClean="0"/>
                        <a:t> Opposition Speaker</a:t>
                      </a:r>
                      <a:endParaRPr lang="en-US" dirty="0"/>
                    </a:p>
                  </a:txBody>
                  <a:tcPr/>
                </a:tc>
                <a:tc vMerge="1">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smtClean="0"/>
                        <a:t>8 min.</a:t>
                      </a:r>
                      <a:endParaRPr lang="en-US" dirty="0"/>
                    </a:p>
                  </a:txBody>
                  <a:tcPr/>
                </a:tc>
                <a:tc>
                  <a:txBody>
                    <a:bodyPr/>
                    <a:lstStyle/>
                    <a:p>
                      <a:r>
                        <a:rPr lang="en-US" dirty="0" smtClean="0"/>
                        <a:t>3</a:t>
                      </a:r>
                      <a:r>
                        <a:rPr lang="en-US" baseline="30000" dirty="0" smtClean="0"/>
                        <a:t>rd</a:t>
                      </a:r>
                      <a:r>
                        <a:rPr lang="en-US" dirty="0" smtClean="0"/>
                        <a:t> Proposition Speaker</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Defeat</a:t>
                      </a:r>
                      <a:r>
                        <a:rPr lang="en-US" baseline="0" dirty="0" smtClean="0"/>
                        <a:t> the arguments brought by the other team in detail and defend the case your team brought from their rebuttals.  Usually doesn’t present new arguments, but if something critical has been overlooked, bring it up now.</a:t>
                      </a:r>
                      <a:endParaRPr lang="en-US" dirty="0" smtClean="0"/>
                    </a:p>
                  </a:txBody>
                  <a:tcPr anchor="ctr">
                    <a:solidFill>
                      <a:srgbClr val="EAEFF7"/>
                    </a:solidFill>
                  </a:tcPr>
                </a:tc>
                <a:extLst>
                  <a:ext uri="{0D108BD9-81ED-4DB2-BD59-A6C34878D82A}">
                    <a16:rowId xmlns:a16="http://schemas.microsoft.com/office/drawing/2014/main" val="10005"/>
                  </a:ext>
                </a:extLst>
              </a:tr>
              <a:tr h="370840">
                <a:tc>
                  <a:txBody>
                    <a:bodyPr/>
                    <a:lstStyle/>
                    <a:p>
                      <a:r>
                        <a:rPr lang="en-US" dirty="0" smtClean="0"/>
                        <a:t>8 min.</a:t>
                      </a:r>
                      <a:endParaRPr lang="en-US" dirty="0"/>
                    </a:p>
                  </a:txBody>
                  <a:tcPr/>
                </a:tc>
                <a:tc>
                  <a:txBody>
                    <a:bodyPr/>
                    <a:lstStyle/>
                    <a:p>
                      <a:r>
                        <a:rPr lang="en-US" dirty="0" smtClean="0"/>
                        <a:t>3</a:t>
                      </a:r>
                      <a:r>
                        <a:rPr lang="en-US" baseline="30000" dirty="0" smtClean="0"/>
                        <a:t>rd</a:t>
                      </a:r>
                      <a:r>
                        <a:rPr lang="en-US" dirty="0" smtClean="0"/>
                        <a:t> Opposition Speaker</a:t>
                      </a:r>
                      <a:endParaRPr lang="en-US"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10006"/>
                  </a:ext>
                </a:extLst>
              </a:tr>
              <a:tr h="370840">
                <a:tc>
                  <a:txBody>
                    <a:bodyPr/>
                    <a:lstStyle/>
                    <a:p>
                      <a:r>
                        <a:rPr lang="en-US" dirty="0" smtClean="0"/>
                        <a:t>4 min.</a:t>
                      </a:r>
                      <a:endParaRPr lang="en-US" dirty="0"/>
                    </a:p>
                  </a:txBody>
                  <a:tcPr/>
                </a:tc>
                <a:tc>
                  <a:txBody>
                    <a:bodyPr/>
                    <a:lstStyle/>
                    <a:p>
                      <a:r>
                        <a:rPr lang="en-US" dirty="0" smtClean="0"/>
                        <a:t>Reply Speaker Opposition (speaker 1 or 2)</a:t>
                      </a:r>
                      <a:endParaRPr lang="en-US"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why your side has won the debate.  Boil down the debate to 2 or 3 overarching</a:t>
                      </a:r>
                      <a:r>
                        <a:rPr lang="en-US" baseline="0" dirty="0" smtClean="0"/>
                        <a:t> points and present why your team won those points.  High level explanation of why the Board should vote for you.</a:t>
                      </a:r>
                      <a:endParaRPr lang="en-US" dirty="0" smtClean="0"/>
                    </a:p>
                  </a:txBody>
                  <a:tcPr anchor="ctr"/>
                </a:tc>
                <a:extLst>
                  <a:ext uri="{0D108BD9-81ED-4DB2-BD59-A6C34878D82A}">
                    <a16:rowId xmlns:a16="http://schemas.microsoft.com/office/drawing/2014/main" val="10007"/>
                  </a:ext>
                </a:extLst>
              </a:tr>
              <a:tr h="370840">
                <a:tc>
                  <a:txBody>
                    <a:bodyPr/>
                    <a:lstStyle/>
                    <a:p>
                      <a:r>
                        <a:rPr lang="en-US" dirty="0" smtClean="0"/>
                        <a:t>4 min.</a:t>
                      </a:r>
                      <a:endParaRPr lang="en-US" dirty="0"/>
                    </a:p>
                  </a:txBody>
                  <a:tcPr/>
                </a:tc>
                <a:tc>
                  <a:txBody>
                    <a:bodyPr/>
                    <a:lstStyle/>
                    <a:p>
                      <a:r>
                        <a:rPr lang="en-US" dirty="0" smtClean="0"/>
                        <a:t>Reply Speaker Proposition (speaker</a:t>
                      </a:r>
                      <a:r>
                        <a:rPr lang="en-US" baseline="0" dirty="0" smtClean="0"/>
                        <a:t> 1 or 2)</a:t>
                      </a:r>
                      <a:endParaRPr lang="en-US" dirty="0"/>
                    </a:p>
                  </a:txBody>
                  <a:tcPr/>
                </a:tc>
                <a:tc vMerge="1">
                  <a:txBody>
                    <a:bodyPr/>
                    <a:lstStyle/>
                    <a:p>
                      <a:endParaRPr lang="en-US" dirty="0"/>
                    </a:p>
                  </a:txBody>
                  <a:tcPr/>
                </a:tc>
                <a:extLst>
                  <a:ext uri="{0D108BD9-81ED-4DB2-BD59-A6C34878D82A}">
                    <a16:rowId xmlns:a16="http://schemas.microsoft.com/office/drawing/2014/main" val="10008"/>
                  </a:ext>
                </a:extLst>
              </a:tr>
              <a:tr h="370840">
                <a:tc>
                  <a:txBody>
                    <a:bodyPr/>
                    <a:lstStyle/>
                    <a:p>
                      <a:r>
                        <a:rPr lang="en-US" dirty="0" smtClean="0"/>
                        <a:t>56 min.</a:t>
                      </a:r>
                      <a:endParaRPr lang="en-US" dirty="0"/>
                    </a:p>
                  </a:txBody>
                  <a:tcPr/>
                </a:tc>
                <a:tc>
                  <a:txBody>
                    <a:bodyPr/>
                    <a:lstStyle/>
                    <a:p>
                      <a:endParaRPr lang="en-US" dirty="0"/>
                    </a:p>
                  </a:txBody>
                  <a:tcPr/>
                </a:tc>
                <a:tc>
                  <a:txBody>
                    <a:bodyPr/>
                    <a:lstStyle/>
                    <a:p>
                      <a:endParaRPr lang="en-US" dirty="0"/>
                    </a:p>
                  </a:txBody>
                  <a:tcPr>
                    <a:solidFill>
                      <a:srgbClr val="EAEFF7"/>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32538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your tables and then 5 minutes to debate …</a:t>
            </a:r>
            <a:endParaRPr lang="en-US" dirty="0"/>
          </a:p>
        </p:txBody>
      </p:sp>
      <p:pic>
        <p:nvPicPr>
          <p:cNvPr id="6" name="Content Placeholder 5"/>
          <p:cNvPicPr>
            <a:picLocks noGrp="1" noChangeAspect="1"/>
          </p:cNvPicPr>
          <p:nvPr>
            <p:ph idx="1"/>
          </p:nvPr>
        </p:nvPicPr>
        <p:blipFill>
          <a:blip r:embed="rId2"/>
          <a:stretch>
            <a:fillRect/>
          </a:stretch>
        </p:blipFill>
        <p:spPr>
          <a:xfrm>
            <a:off x="2228145" y="1650932"/>
            <a:ext cx="7255489" cy="4081213"/>
          </a:xfrm>
          <a:prstGeom prst="rect">
            <a:avLst/>
          </a:prstGeom>
        </p:spPr>
      </p:pic>
    </p:spTree>
    <p:extLst>
      <p:ext uri="{BB962C8B-B14F-4D97-AF65-F5344CB8AC3E}">
        <p14:creationId xmlns:p14="http://schemas.microsoft.com/office/powerpoint/2010/main" val="3193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chor="t">
            <a:normAutofit/>
          </a:bodyPr>
          <a:lstStyle/>
          <a:p>
            <a:pPr algn="ctr"/>
            <a:r>
              <a:rPr lang="en-US" dirty="0" smtClean="0"/>
              <a:t>Lincoln-Douglas Debate Format (1 on 1)</a:t>
            </a:r>
            <a:br>
              <a:rPr lang="en-US" dirty="0" smtClean="0"/>
            </a:br>
            <a:r>
              <a:rPr lang="en-US" sz="2800" dirty="0" smtClean="0"/>
              <a:t>Judged on the moral validity of one ideal over another</a:t>
            </a:r>
            <a:endParaRPr lang="en-US" sz="2800" dirty="0"/>
          </a:p>
        </p:txBody>
      </p:sp>
      <p:graphicFrame>
        <p:nvGraphicFramePr>
          <p:cNvPr id="5" name="Content Placeholder 4"/>
          <p:cNvGraphicFramePr>
            <a:graphicFrameLocks noGrp="1"/>
          </p:cNvGraphicFramePr>
          <p:nvPr>
            <p:ph idx="1"/>
          </p:nvPr>
        </p:nvGraphicFramePr>
        <p:xfrm>
          <a:off x="0" y="1027906"/>
          <a:ext cx="12192000" cy="5867400"/>
        </p:xfrm>
        <a:graphic>
          <a:graphicData uri="http://schemas.openxmlformats.org/drawingml/2006/table">
            <a:tbl>
              <a:tblPr firstRow="1" bandRow="1">
                <a:tableStyleId>{5C22544A-7EE6-4342-B048-85BDC9FD1C3A}</a:tableStyleId>
              </a:tblPr>
              <a:tblGrid>
                <a:gridCol w="1262694">
                  <a:extLst>
                    <a:ext uri="{9D8B030D-6E8A-4147-A177-3AD203B41FA5}">
                      <a16:colId xmlns:a16="http://schemas.microsoft.com/office/drawing/2014/main" val="20000"/>
                    </a:ext>
                  </a:extLst>
                </a:gridCol>
                <a:gridCol w="2104038">
                  <a:extLst>
                    <a:ext uri="{9D8B030D-6E8A-4147-A177-3AD203B41FA5}">
                      <a16:colId xmlns:a16="http://schemas.microsoft.com/office/drawing/2014/main" val="20001"/>
                    </a:ext>
                  </a:extLst>
                </a:gridCol>
                <a:gridCol w="8825268">
                  <a:extLst>
                    <a:ext uri="{9D8B030D-6E8A-4147-A177-3AD203B41FA5}">
                      <a16:colId xmlns:a16="http://schemas.microsoft.com/office/drawing/2014/main" val="20002"/>
                    </a:ext>
                  </a:extLst>
                </a:gridCol>
              </a:tblGrid>
              <a:tr h="370840">
                <a:tc>
                  <a:txBody>
                    <a:bodyPr/>
                    <a:lstStyle/>
                    <a:p>
                      <a:r>
                        <a:rPr lang="en-US" dirty="0" smtClean="0"/>
                        <a:t>Timing</a:t>
                      </a:r>
                      <a:endParaRPr lang="en-US" dirty="0"/>
                    </a:p>
                  </a:txBody>
                  <a:tcPr/>
                </a:tc>
                <a:tc>
                  <a:txBody>
                    <a:bodyPr/>
                    <a:lstStyle/>
                    <a:p>
                      <a:r>
                        <a:rPr lang="en-US" dirty="0" smtClean="0"/>
                        <a:t>Speaker</a:t>
                      </a:r>
                      <a:endParaRPr lang="en-US" dirty="0"/>
                    </a:p>
                  </a:txBody>
                  <a:tcPr/>
                </a:tc>
                <a:tc>
                  <a:txBody>
                    <a:bodyPr/>
                    <a:lstStyle/>
                    <a:p>
                      <a:r>
                        <a:rPr lang="en-US" dirty="0" smtClean="0"/>
                        <a:t>Purpose</a:t>
                      </a:r>
                      <a:endParaRPr lang="en-US" dirty="0"/>
                    </a:p>
                  </a:txBody>
                  <a:tcPr/>
                </a:tc>
                <a:extLst>
                  <a:ext uri="{0D108BD9-81ED-4DB2-BD59-A6C34878D82A}">
                    <a16:rowId xmlns:a16="http://schemas.microsoft.com/office/drawing/2014/main" val="10000"/>
                  </a:ext>
                </a:extLst>
              </a:tr>
              <a:tr h="370840">
                <a:tc>
                  <a:txBody>
                    <a:bodyPr/>
                    <a:lstStyle/>
                    <a:p>
                      <a:r>
                        <a:rPr lang="en-US" dirty="0" smtClean="0"/>
                        <a:t>6 min.</a:t>
                      </a:r>
                      <a:endParaRPr lang="en-US" dirty="0"/>
                    </a:p>
                  </a:txBody>
                  <a:tcPr/>
                </a:tc>
                <a:tc>
                  <a:txBody>
                    <a:bodyPr/>
                    <a:lstStyle/>
                    <a:p>
                      <a:r>
                        <a:rPr lang="en-US" dirty="0" smtClean="0"/>
                        <a:t>1</a:t>
                      </a:r>
                      <a:r>
                        <a:rPr lang="en-US" baseline="30000" dirty="0" smtClean="0"/>
                        <a:t>st</a:t>
                      </a:r>
                      <a:r>
                        <a:rPr lang="en-US" dirty="0" smtClean="0"/>
                        <a:t> Affirmative constructive</a:t>
                      </a:r>
                      <a:endParaRPr lang="en-US" dirty="0"/>
                    </a:p>
                  </a:txBody>
                  <a:tcPr/>
                </a:tc>
                <a:tc>
                  <a:txBody>
                    <a:bodyPr/>
                    <a:lstStyle/>
                    <a:p>
                      <a:r>
                        <a:rPr lang="en-US" dirty="0" smtClean="0"/>
                        <a:t>Clearly states the resolution, clearly states each of your contentions,</a:t>
                      </a:r>
                      <a:r>
                        <a:rPr lang="en-US" baseline="0" dirty="0" smtClean="0"/>
                        <a:t> supported with reason and evidence</a:t>
                      </a:r>
                      <a:endParaRPr lang="en-US" dirty="0"/>
                    </a:p>
                  </a:txBody>
                  <a:tcPr/>
                </a:tc>
                <a:extLst>
                  <a:ext uri="{0D108BD9-81ED-4DB2-BD59-A6C34878D82A}">
                    <a16:rowId xmlns:a16="http://schemas.microsoft.com/office/drawing/2014/main" val="10001"/>
                  </a:ext>
                </a:extLst>
              </a:tr>
              <a:tr h="370840">
                <a:tc>
                  <a:txBody>
                    <a:bodyPr/>
                    <a:lstStyle/>
                    <a:p>
                      <a:r>
                        <a:rPr lang="en-US" dirty="0" smtClean="0"/>
                        <a:t>3 min.</a:t>
                      </a:r>
                      <a:endParaRPr lang="en-US" dirty="0"/>
                    </a:p>
                  </a:txBody>
                  <a:tcPr/>
                </a:tc>
                <a:tc>
                  <a:txBody>
                    <a:bodyPr/>
                    <a:lstStyle/>
                    <a:p>
                      <a:r>
                        <a:rPr lang="en-US" dirty="0" smtClean="0"/>
                        <a:t>Cross</a:t>
                      </a:r>
                      <a:r>
                        <a:rPr lang="en-US" baseline="0" dirty="0" smtClean="0"/>
                        <a:t> Examination of </a:t>
                      </a:r>
                      <a:r>
                        <a:rPr lang="en-US" baseline="0" dirty="0" err="1" smtClean="0"/>
                        <a:t>Aff</a:t>
                      </a:r>
                      <a:r>
                        <a:rPr lang="en-US" baseline="0" dirty="0" smtClean="0"/>
                        <a:t> by </a:t>
                      </a:r>
                      <a:r>
                        <a:rPr lang="en-US" baseline="0" dirty="0" err="1" smtClean="0"/>
                        <a:t>Neg</a:t>
                      </a:r>
                      <a:endParaRPr lang="en-US" dirty="0"/>
                    </a:p>
                  </a:txBody>
                  <a:tcPr/>
                </a:tc>
                <a:tc>
                  <a:txBody>
                    <a:bodyPr/>
                    <a:lstStyle/>
                    <a:p>
                      <a:r>
                        <a:rPr lang="en-US" dirty="0" smtClean="0"/>
                        <a:t>Ask questions</a:t>
                      </a:r>
                      <a:r>
                        <a:rPr lang="en-US" baseline="0" dirty="0" smtClean="0"/>
                        <a:t> or poke holes in the 1</a:t>
                      </a:r>
                      <a:r>
                        <a:rPr lang="en-US" baseline="30000" dirty="0" smtClean="0"/>
                        <a:t>st</a:t>
                      </a:r>
                      <a:r>
                        <a:rPr lang="en-US" baseline="0" dirty="0" smtClean="0"/>
                        <a:t> Affirmative’s arguments</a:t>
                      </a:r>
                      <a:endParaRPr lang="en-US" dirty="0"/>
                    </a:p>
                  </a:txBody>
                  <a:tcPr/>
                </a:tc>
                <a:extLst>
                  <a:ext uri="{0D108BD9-81ED-4DB2-BD59-A6C34878D82A}">
                    <a16:rowId xmlns:a16="http://schemas.microsoft.com/office/drawing/2014/main" val="10002"/>
                  </a:ext>
                </a:extLst>
              </a:tr>
              <a:tr h="370840">
                <a:tc>
                  <a:txBody>
                    <a:bodyPr/>
                    <a:lstStyle/>
                    <a:p>
                      <a:r>
                        <a:rPr lang="en-US" dirty="0" smtClean="0"/>
                        <a:t>7 min.</a:t>
                      </a:r>
                      <a:endParaRPr lang="en-US" dirty="0"/>
                    </a:p>
                  </a:txBody>
                  <a:tcPr/>
                </a:tc>
                <a:tc>
                  <a:txBody>
                    <a:bodyPr/>
                    <a:lstStyle/>
                    <a:p>
                      <a:r>
                        <a:rPr lang="en-US" dirty="0" smtClean="0"/>
                        <a:t>1</a:t>
                      </a:r>
                      <a:r>
                        <a:rPr lang="en-US" baseline="30000" dirty="0" smtClean="0"/>
                        <a:t>st</a:t>
                      </a:r>
                      <a:r>
                        <a:rPr lang="en-US" dirty="0" smtClean="0"/>
                        <a:t> Negative Constructive</a:t>
                      </a:r>
                      <a:endParaRPr lang="en-US" dirty="0"/>
                    </a:p>
                  </a:txBody>
                  <a:tcPr/>
                </a:tc>
                <a:tc>
                  <a:txBody>
                    <a:bodyPr/>
                    <a:lstStyle/>
                    <a:p>
                      <a:r>
                        <a:rPr lang="en-US" dirty="0" smtClean="0"/>
                        <a:t>Clearly state the Negative’s position on the topic, state the Negative’s observations,</a:t>
                      </a:r>
                      <a:r>
                        <a:rPr lang="en-US" baseline="0" dirty="0" smtClean="0"/>
                        <a:t> supported with reason and evidence, attack and question the affirmatives contentions/evidence</a:t>
                      </a:r>
                      <a:endParaRPr lang="en-US" dirty="0"/>
                    </a:p>
                  </a:txBody>
                  <a:tcPr/>
                </a:tc>
                <a:extLst>
                  <a:ext uri="{0D108BD9-81ED-4DB2-BD59-A6C34878D82A}">
                    <a16:rowId xmlns:a16="http://schemas.microsoft.com/office/drawing/2014/main" val="10003"/>
                  </a:ext>
                </a:extLst>
              </a:tr>
              <a:tr h="370840">
                <a:tc>
                  <a:txBody>
                    <a:bodyPr/>
                    <a:lstStyle/>
                    <a:p>
                      <a:r>
                        <a:rPr lang="en-US" dirty="0" smtClean="0"/>
                        <a:t>3 min.</a:t>
                      </a:r>
                      <a:endParaRPr lang="en-US" dirty="0"/>
                    </a:p>
                  </a:txBody>
                  <a:tcPr/>
                </a:tc>
                <a:tc>
                  <a:txBody>
                    <a:bodyPr/>
                    <a:lstStyle/>
                    <a:p>
                      <a:r>
                        <a:rPr lang="en-US" dirty="0" smtClean="0"/>
                        <a:t>Cross</a:t>
                      </a:r>
                      <a:r>
                        <a:rPr lang="en-US" baseline="0" dirty="0" smtClean="0"/>
                        <a:t>-Examination of </a:t>
                      </a:r>
                      <a:r>
                        <a:rPr lang="en-US" baseline="0" dirty="0" err="1" smtClean="0"/>
                        <a:t>Neg</a:t>
                      </a:r>
                      <a:r>
                        <a:rPr lang="en-US" baseline="0" dirty="0" smtClean="0"/>
                        <a:t> by </a:t>
                      </a:r>
                      <a:r>
                        <a:rPr lang="en-US" baseline="0" dirty="0" err="1" smtClean="0"/>
                        <a:t>Aff</a:t>
                      </a:r>
                      <a:endParaRPr lang="en-US" dirty="0"/>
                    </a:p>
                  </a:txBody>
                  <a:tcPr/>
                </a:tc>
                <a:tc>
                  <a:txBody>
                    <a:bodyPr/>
                    <a:lstStyle/>
                    <a:p>
                      <a:r>
                        <a:rPr lang="en-US" dirty="0" smtClean="0"/>
                        <a:t>Ask questions</a:t>
                      </a:r>
                      <a:r>
                        <a:rPr lang="en-US" baseline="0" dirty="0" smtClean="0"/>
                        <a:t> or poke holes in the 1</a:t>
                      </a:r>
                      <a:r>
                        <a:rPr lang="en-US" baseline="30000" dirty="0" smtClean="0"/>
                        <a:t>st</a:t>
                      </a:r>
                      <a:r>
                        <a:rPr lang="en-US" baseline="0" dirty="0" smtClean="0"/>
                        <a:t> Negative’s arguments</a:t>
                      </a:r>
                      <a:endParaRPr lang="en-US" dirty="0"/>
                    </a:p>
                  </a:txBody>
                  <a:tcPr/>
                </a:tc>
                <a:extLst>
                  <a:ext uri="{0D108BD9-81ED-4DB2-BD59-A6C34878D82A}">
                    <a16:rowId xmlns:a16="http://schemas.microsoft.com/office/drawing/2014/main" val="10004"/>
                  </a:ext>
                </a:extLst>
              </a:tr>
              <a:tr h="370840">
                <a:tc>
                  <a:txBody>
                    <a:bodyPr/>
                    <a:lstStyle/>
                    <a:p>
                      <a:r>
                        <a:rPr lang="en-US" dirty="0" smtClean="0"/>
                        <a:t>4</a:t>
                      </a:r>
                      <a:r>
                        <a:rPr lang="en-US" baseline="0" dirty="0" smtClean="0"/>
                        <a:t> min.</a:t>
                      </a:r>
                      <a:endParaRPr lang="en-US" dirty="0"/>
                    </a:p>
                  </a:txBody>
                  <a:tcPr/>
                </a:tc>
                <a:tc>
                  <a:txBody>
                    <a:bodyPr/>
                    <a:lstStyle/>
                    <a:p>
                      <a:r>
                        <a:rPr lang="en-US" dirty="0" smtClean="0"/>
                        <a:t>First Affirmative Rebuttal</a:t>
                      </a:r>
                      <a:endParaRPr lang="en-US" dirty="0"/>
                    </a:p>
                  </a:txBody>
                  <a:tcPr/>
                </a:tc>
                <a:tc>
                  <a:txBody>
                    <a:bodyPr/>
                    <a:lstStyle/>
                    <a:p>
                      <a:r>
                        <a:rPr lang="en-US" dirty="0" smtClean="0"/>
                        <a:t>Respond to the </a:t>
                      </a:r>
                      <a:r>
                        <a:rPr lang="en-US" dirty="0" err="1" smtClean="0"/>
                        <a:t>Neg</a:t>
                      </a:r>
                      <a:r>
                        <a:rPr lang="en-US" dirty="0" smtClean="0"/>
                        <a:t> Observations, show</a:t>
                      </a:r>
                      <a:r>
                        <a:rPr lang="en-US" baseline="0" dirty="0" smtClean="0"/>
                        <a:t> how they are not as strong/relevant as the </a:t>
                      </a:r>
                      <a:r>
                        <a:rPr lang="en-US" baseline="0" dirty="0" err="1" smtClean="0"/>
                        <a:t>Aff</a:t>
                      </a:r>
                      <a:r>
                        <a:rPr lang="en-US" baseline="0" dirty="0" smtClean="0"/>
                        <a:t> Contentions, rebuild the </a:t>
                      </a:r>
                      <a:r>
                        <a:rPr lang="en-US" baseline="0" dirty="0" err="1" smtClean="0"/>
                        <a:t>Aff</a:t>
                      </a:r>
                      <a:r>
                        <a:rPr lang="en-US" baseline="0" dirty="0" smtClean="0"/>
                        <a:t> case</a:t>
                      </a:r>
                      <a:endParaRPr lang="en-US" dirty="0"/>
                    </a:p>
                  </a:txBody>
                  <a:tcPr/>
                </a:tc>
                <a:extLst>
                  <a:ext uri="{0D108BD9-81ED-4DB2-BD59-A6C34878D82A}">
                    <a16:rowId xmlns:a16="http://schemas.microsoft.com/office/drawing/2014/main" val="10005"/>
                  </a:ext>
                </a:extLst>
              </a:tr>
              <a:tr h="370840">
                <a:tc>
                  <a:txBody>
                    <a:bodyPr/>
                    <a:lstStyle/>
                    <a:p>
                      <a:r>
                        <a:rPr lang="en-US" dirty="0" smtClean="0"/>
                        <a:t>6 min.</a:t>
                      </a:r>
                      <a:endParaRPr lang="en-US" dirty="0"/>
                    </a:p>
                  </a:txBody>
                  <a:tcPr/>
                </a:tc>
                <a:tc>
                  <a:txBody>
                    <a:bodyPr/>
                    <a:lstStyle/>
                    <a:p>
                      <a:r>
                        <a:rPr lang="en-US" dirty="0" smtClean="0"/>
                        <a:t>Negative Rebuttal</a:t>
                      </a:r>
                      <a:endParaRPr lang="en-US" dirty="0"/>
                    </a:p>
                  </a:txBody>
                  <a:tcPr/>
                </a:tc>
                <a:tc>
                  <a:txBody>
                    <a:bodyPr/>
                    <a:lstStyle/>
                    <a:p>
                      <a:r>
                        <a:rPr lang="en-US" dirty="0" smtClean="0"/>
                        <a:t>Respond to </a:t>
                      </a:r>
                      <a:r>
                        <a:rPr lang="en-US" dirty="0" err="1" smtClean="0"/>
                        <a:t>Aff</a:t>
                      </a:r>
                      <a:r>
                        <a:rPr lang="en-US" dirty="0" smtClean="0"/>
                        <a:t> latest</a:t>
                      </a:r>
                      <a:r>
                        <a:rPr lang="en-US" baseline="0" dirty="0" smtClean="0"/>
                        <a:t> arguments, make final case to the audience that the </a:t>
                      </a:r>
                      <a:r>
                        <a:rPr lang="en-US" baseline="0" dirty="0" err="1" smtClean="0"/>
                        <a:t>Neg</a:t>
                      </a:r>
                      <a:r>
                        <a:rPr lang="en-US" baseline="0" dirty="0" smtClean="0"/>
                        <a:t> position is superior, Try to convince the audience your side is correct, summarize and conclude</a:t>
                      </a:r>
                      <a:endParaRPr lang="en-US" dirty="0"/>
                    </a:p>
                  </a:txBody>
                  <a:tcPr/>
                </a:tc>
                <a:extLst>
                  <a:ext uri="{0D108BD9-81ED-4DB2-BD59-A6C34878D82A}">
                    <a16:rowId xmlns:a16="http://schemas.microsoft.com/office/drawing/2014/main" val="10006"/>
                  </a:ext>
                </a:extLst>
              </a:tr>
              <a:tr h="370840">
                <a:tc>
                  <a:txBody>
                    <a:bodyPr/>
                    <a:lstStyle/>
                    <a:p>
                      <a:r>
                        <a:rPr lang="en-US" dirty="0" smtClean="0"/>
                        <a:t>3 min.</a:t>
                      </a:r>
                      <a:endParaRPr lang="en-US" dirty="0"/>
                    </a:p>
                  </a:txBody>
                  <a:tcPr/>
                </a:tc>
                <a:tc>
                  <a:txBody>
                    <a:bodyPr/>
                    <a:lstStyle/>
                    <a:p>
                      <a:r>
                        <a:rPr lang="en-US" dirty="0" smtClean="0"/>
                        <a:t>Second Affirmative Rebuttal</a:t>
                      </a:r>
                      <a:endParaRPr lang="en-US" dirty="0"/>
                    </a:p>
                  </a:txBody>
                  <a:tcPr/>
                </a:tc>
                <a:tc>
                  <a:txBody>
                    <a:bodyPr/>
                    <a:lstStyle/>
                    <a:p>
                      <a:r>
                        <a:rPr lang="en-US" dirty="0" smtClean="0"/>
                        <a:t>Respond to final Negative arguments, summarize debate and</a:t>
                      </a:r>
                      <a:r>
                        <a:rPr lang="en-US" baseline="0" dirty="0" smtClean="0"/>
                        <a:t> show audience how the </a:t>
                      </a:r>
                      <a:r>
                        <a:rPr lang="en-US" baseline="0" dirty="0" err="1" smtClean="0"/>
                        <a:t>Aff</a:t>
                      </a:r>
                      <a:r>
                        <a:rPr lang="en-US" baseline="0" dirty="0" smtClean="0"/>
                        <a:t> position is superior</a:t>
                      </a:r>
                      <a:endParaRPr lang="en-US" dirty="0"/>
                    </a:p>
                  </a:txBody>
                  <a:tcPr/>
                </a:tc>
                <a:extLst>
                  <a:ext uri="{0D108BD9-81ED-4DB2-BD59-A6C34878D82A}">
                    <a16:rowId xmlns:a16="http://schemas.microsoft.com/office/drawing/2014/main" val="10007"/>
                  </a:ext>
                </a:extLst>
              </a:tr>
              <a:tr h="370840">
                <a:tc>
                  <a:txBody>
                    <a:bodyPr/>
                    <a:lstStyle/>
                    <a:p>
                      <a:r>
                        <a:rPr lang="en-US" dirty="0" smtClean="0"/>
                        <a:t>32 min.</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46625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in Touch</a:t>
            </a:r>
            <a:endParaRPr lang="en-US" dirty="0"/>
          </a:p>
        </p:txBody>
      </p:sp>
      <p:sp>
        <p:nvSpPr>
          <p:cNvPr id="3" name="Content Placeholder 2"/>
          <p:cNvSpPr>
            <a:spLocks noGrp="1"/>
          </p:cNvSpPr>
          <p:nvPr>
            <p:ph sz="half" idx="1"/>
          </p:nvPr>
        </p:nvSpPr>
        <p:spPr/>
        <p:txBody>
          <a:bodyPr>
            <a:normAutofit/>
          </a:bodyPr>
          <a:lstStyle/>
          <a:p>
            <a:pPr marL="0" indent="0" algn="ctr">
              <a:spcBef>
                <a:spcPts val="600"/>
              </a:spcBef>
              <a:buNone/>
            </a:pPr>
            <a:r>
              <a:rPr lang="en-US" sz="1600" dirty="0" smtClean="0"/>
              <a:t>Deirdre </a:t>
            </a:r>
            <a:r>
              <a:rPr lang="en-US" sz="1600" dirty="0" smtClean="0"/>
              <a:t>Snyder, Ph.D.</a:t>
            </a:r>
          </a:p>
          <a:p>
            <a:pPr marL="0" indent="0" algn="ctr">
              <a:spcBef>
                <a:spcPts val="600"/>
              </a:spcBef>
              <a:buNone/>
            </a:pPr>
            <a:r>
              <a:rPr lang="en-US" sz="1600" dirty="0" smtClean="0"/>
              <a:t>Assistant Professor, Management </a:t>
            </a:r>
          </a:p>
          <a:p>
            <a:pPr marL="0" indent="0" algn="ctr">
              <a:spcBef>
                <a:spcPts val="600"/>
              </a:spcBef>
              <a:buNone/>
            </a:pPr>
            <a:r>
              <a:rPr lang="en-US" sz="1600" dirty="0" smtClean="0"/>
              <a:t>Providence College School of Business</a:t>
            </a:r>
          </a:p>
          <a:p>
            <a:pPr marL="0" indent="0" algn="ctr">
              <a:spcBef>
                <a:spcPts val="600"/>
              </a:spcBef>
              <a:buNone/>
            </a:pPr>
            <a:r>
              <a:rPr lang="en-US" sz="1600" dirty="0" smtClean="0">
                <a:hlinkClick r:id="rId2"/>
              </a:rPr>
              <a:t>dsnyder1@providence.edu</a:t>
            </a:r>
            <a:endParaRPr lang="en-US" sz="1600" dirty="0" smtClean="0"/>
          </a:p>
          <a:p>
            <a:pPr marL="0" indent="0" algn="ctr">
              <a:spcBef>
                <a:spcPts val="600"/>
              </a:spcBef>
              <a:buNone/>
            </a:pPr>
            <a:endParaRPr lang="en-US" sz="1600" dirty="0"/>
          </a:p>
          <a:p>
            <a:pPr marL="0" indent="0" algn="ctr">
              <a:spcBef>
                <a:spcPts val="600"/>
              </a:spcBef>
              <a:buNone/>
            </a:pPr>
            <a:r>
              <a:rPr lang="en-US" sz="1600" dirty="0" smtClean="0"/>
              <a:t>Virginia Stewart, Ph.D.</a:t>
            </a:r>
          </a:p>
          <a:p>
            <a:pPr marL="0" indent="0" algn="ctr">
              <a:spcBef>
                <a:spcPts val="600"/>
              </a:spcBef>
              <a:buNone/>
            </a:pPr>
            <a:r>
              <a:rPr lang="en-US" sz="1600" dirty="0" smtClean="0"/>
              <a:t>Lecturer/Assistant Professor</a:t>
            </a:r>
          </a:p>
          <a:p>
            <a:pPr marL="0" indent="0" algn="ctr">
              <a:spcBef>
                <a:spcPts val="600"/>
              </a:spcBef>
              <a:buNone/>
            </a:pPr>
            <a:r>
              <a:rPr lang="en-US" sz="1600" dirty="0" smtClean="0"/>
              <a:t>University College Dublin</a:t>
            </a:r>
          </a:p>
          <a:p>
            <a:pPr marL="0" indent="0" algn="ctr">
              <a:spcBef>
                <a:spcPts val="600"/>
              </a:spcBef>
              <a:buNone/>
            </a:pPr>
            <a:r>
              <a:rPr lang="en-US" sz="1600" dirty="0" smtClean="0">
                <a:hlinkClick r:id="rId3"/>
              </a:rPr>
              <a:t>Virginia.stewart@ucd.ie</a:t>
            </a:r>
            <a:r>
              <a:rPr lang="en-US" sz="1600" dirty="0" smtClean="0"/>
              <a:t> </a:t>
            </a:r>
          </a:p>
          <a:p>
            <a:pPr marL="0" indent="0" algn="ctr">
              <a:spcBef>
                <a:spcPts val="600"/>
              </a:spcBef>
              <a:buNone/>
            </a:pPr>
            <a:endParaRPr lang="en-US" sz="1600" dirty="0"/>
          </a:p>
          <a:p>
            <a:pPr marL="0" indent="0" algn="ctr">
              <a:spcBef>
                <a:spcPts val="600"/>
              </a:spcBef>
              <a:buNone/>
            </a:pPr>
            <a:r>
              <a:rPr lang="en-US" sz="1600" dirty="0" smtClean="0"/>
              <a:t>Joseph </a:t>
            </a:r>
            <a:r>
              <a:rPr lang="en-US" sz="1600" dirty="0" err="1" smtClean="0"/>
              <a:t>Bongiovi</a:t>
            </a:r>
            <a:endParaRPr lang="en-US" sz="1600" dirty="0" smtClean="0"/>
          </a:p>
          <a:p>
            <a:pPr marL="0" indent="0" algn="ctr">
              <a:buNone/>
            </a:pPr>
            <a:endParaRPr lang="en-US" sz="2400" dirty="0"/>
          </a:p>
        </p:txBody>
      </p:sp>
      <p:pic>
        <p:nvPicPr>
          <p:cNvPr id="5" name="Content Placeholder 4"/>
          <p:cNvPicPr>
            <a:picLocks noGrp="1" noChangeAspect="1"/>
          </p:cNvPicPr>
          <p:nvPr>
            <p:ph sz="half" idx="2"/>
          </p:nvPr>
        </p:nvPicPr>
        <p:blipFill rotWithShape="1">
          <a:blip r:embed="rId4"/>
          <a:srcRect l="35938"/>
          <a:stretch/>
        </p:blipFill>
        <p:spPr>
          <a:xfrm>
            <a:off x="6781800" y="1690688"/>
            <a:ext cx="4572000" cy="3358539"/>
          </a:xfrm>
          <a:prstGeom prst="rect">
            <a:avLst/>
          </a:prstGeom>
        </p:spPr>
      </p:pic>
    </p:spTree>
    <p:extLst>
      <p:ext uri="{BB962C8B-B14F-4D97-AF65-F5344CB8AC3E}">
        <p14:creationId xmlns:p14="http://schemas.microsoft.com/office/powerpoint/2010/main" val="1447068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p:txBody>
          <a:bodyPr>
            <a:normAutofit/>
          </a:bodyPr>
          <a:lstStyle/>
          <a:p>
            <a:r>
              <a:rPr lang="en-US" dirty="0" smtClean="0"/>
              <a:t> 2:45 </a:t>
            </a:r>
            <a:r>
              <a:rPr lang="en-US" dirty="0"/>
              <a:t>to 3:00 – Welcome and ice breaker</a:t>
            </a:r>
          </a:p>
          <a:p>
            <a:r>
              <a:rPr lang="en-US" dirty="0"/>
              <a:t> </a:t>
            </a:r>
            <a:r>
              <a:rPr lang="en-US" dirty="0" smtClean="0"/>
              <a:t>3:00 </a:t>
            </a:r>
            <a:r>
              <a:rPr lang="en-US" dirty="0"/>
              <a:t>to 3:30 – </a:t>
            </a:r>
            <a:r>
              <a:rPr lang="en-US" dirty="0" smtClean="0"/>
              <a:t>Debate: Gender quotas in senior leadership</a:t>
            </a:r>
            <a:endParaRPr lang="en-US" dirty="0"/>
          </a:p>
          <a:p>
            <a:r>
              <a:rPr lang="en-US" dirty="0"/>
              <a:t> </a:t>
            </a:r>
            <a:r>
              <a:rPr lang="en-US" dirty="0" smtClean="0"/>
              <a:t>3:30 </a:t>
            </a:r>
            <a:r>
              <a:rPr lang="en-US" dirty="0"/>
              <a:t>to 3:45 – Debrief &amp; </a:t>
            </a:r>
            <a:r>
              <a:rPr lang="en-US" dirty="0" smtClean="0"/>
              <a:t>Best </a:t>
            </a:r>
            <a:r>
              <a:rPr lang="en-US" dirty="0"/>
              <a:t>practices</a:t>
            </a:r>
          </a:p>
          <a:p>
            <a:r>
              <a:rPr lang="en-US" dirty="0"/>
              <a:t> </a:t>
            </a:r>
            <a:r>
              <a:rPr lang="en-US" dirty="0" smtClean="0"/>
              <a:t>3:45 </a:t>
            </a:r>
            <a:r>
              <a:rPr lang="en-US" dirty="0"/>
              <a:t>to 4:10 – Q&amp;A with Panelists</a:t>
            </a:r>
          </a:p>
          <a:p>
            <a:r>
              <a:rPr lang="en-US" dirty="0"/>
              <a:t> </a:t>
            </a:r>
            <a:r>
              <a:rPr lang="en-US" dirty="0" smtClean="0"/>
              <a:t>4:10 </a:t>
            </a:r>
            <a:r>
              <a:rPr lang="en-US" dirty="0"/>
              <a:t>to 4:30 – Small group </a:t>
            </a:r>
            <a:r>
              <a:rPr lang="en-US" dirty="0" smtClean="0"/>
              <a:t>work</a:t>
            </a:r>
            <a:endParaRPr lang="en-US" dirty="0"/>
          </a:p>
          <a:p>
            <a:r>
              <a:rPr lang="en-US" dirty="0"/>
              <a:t> </a:t>
            </a:r>
            <a:r>
              <a:rPr lang="en-US" dirty="0" smtClean="0"/>
              <a:t>4:30 </a:t>
            </a:r>
            <a:r>
              <a:rPr lang="en-US" dirty="0"/>
              <a:t>to 5:00 </a:t>
            </a:r>
            <a:r>
              <a:rPr lang="en-US" dirty="0" smtClean="0"/>
              <a:t>– Present </a:t>
            </a:r>
            <a:r>
              <a:rPr lang="en-US" dirty="0"/>
              <a:t>outs </a:t>
            </a:r>
            <a:r>
              <a:rPr lang="en-US" dirty="0" smtClean="0"/>
              <a:t>(~5 </a:t>
            </a:r>
            <a:r>
              <a:rPr lang="en-US" dirty="0"/>
              <a:t>minutes each)</a:t>
            </a:r>
          </a:p>
          <a:p>
            <a:r>
              <a:rPr lang="en-US" dirty="0"/>
              <a:t> </a:t>
            </a:r>
            <a:r>
              <a:rPr lang="en-US" dirty="0" smtClean="0"/>
              <a:t>5:00 </a:t>
            </a:r>
            <a:r>
              <a:rPr lang="en-US" dirty="0"/>
              <a:t>to 5:15 – Final Q&amp;A, Wrap-up</a:t>
            </a:r>
          </a:p>
          <a:p>
            <a:endParaRPr lang="en-US" dirty="0"/>
          </a:p>
        </p:txBody>
      </p:sp>
    </p:spTree>
    <p:extLst>
      <p:ext uri="{BB962C8B-B14F-4D97-AF65-F5344CB8AC3E}">
        <p14:creationId xmlns:p14="http://schemas.microsoft.com/office/powerpoint/2010/main" val="99826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Debate</a:t>
            </a:r>
            <a:endParaRPr lang="en-US" dirty="0"/>
          </a:p>
        </p:txBody>
      </p:sp>
      <p:pic>
        <p:nvPicPr>
          <p:cNvPr id="8" name="Content Placeholder 7"/>
          <p:cNvPicPr>
            <a:picLocks noGrp="1" noChangeAspect="1"/>
          </p:cNvPicPr>
          <p:nvPr>
            <p:ph sz="half" idx="1"/>
          </p:nvPr>
        </p:nvPicPr>
        <p:blipFill>
          <a:blip r:embed="rId2"/>
          <a:stretch>
            <a:fillRect/>
          </a:stretch>
        </p:blipFill>
        <p:spPr>
          <a:xfrm>
            <a:off x="588818" y="1332719"/>
            <a:ext cx="5583382" cy="4359862"/>
          </a:xfrm>
          <a:prstGeom prst="rect">
            <a:avLst/>
          </a:prstGeom>
        </p:spPr>
      </p:pic>
      <p:sp>
        <p:nvSpPr>
          <p:cNvPr id="7" name="Content Placeholder 6"/>
          <p:cNvSpPr>
            <a:spLocks noGrp="1"/>
          </p:cNvSpPr>
          <p:nvPr>
            <p:ph sz="half" idx="2"/>
          </p:nvPr>
        </p:nvSpPr>
        <p:spPr>
          <a:xfrm>
            <a:off x="6172200" y="1646455"/>
            <a:ext cx="5181600" cy="4351338"/>
          </a:xfrm>
        </p:spPr>
        <p:txBody>
          <a:bodyPr>
            <a:normAutofit lnSpcReduction="10000"/>
          </a:bodyPr>
          <a:lstStyle/>
          <a:p>
            <a:r>
              <a:rPr lang="en-US" dirty="0" smtClean="0"/>
              <a:t>The number of women leading the largest companies grew to 6.4% in 2017, a record high</a:t>
            </a:r>
          </a:p>
          <a:p>
            <a:r>
              <a:rPr lang="en-US" dirty="0" smtClean="0"/>
              <a:t>This year, it got 25% smaller</a:t>
            </a:r>
          </a:p>
          <a:p>
            <a:r>
              <a:rPr lang="en-US" dirty="0" smtClean="0"/>
              <a:t>There are now 24 women, down from 32</a:t>
            </a:r>
          </a:p>
          <a:p>
            <a:r>
              <a:rPr lang="en-US" i="1" dirty="0" smtClean="0"/>
              <a:t>For Gender quotas in senior leadership</a:t>
            </a:r>
          </a:p>
          <a:p>
            <a:r>
              <a:rPr lang="en-US" i="1" dirty="0" smtClean="0"/>
              <a:t>Against Gender quotas in senior leadership</a:t>
            </a:r>
            <a:endParaRPr lang="en-US" i="1" dirty="0"/>
          </a:p>
        </p:txBody>
      </p:sp>
    </p:spTree>
    <p:extLst>
      <p:ext uri="{BB962C8B-B14F-4D97-AF65-F5344CB8AC3E}">
        <p14:creationId xmlns:p14="http://schemas.microsoft.com/office/powerpoint/2010/main" val="2802415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9205"/>
            <a:ext cx="11201400" cy="1325563"/>
          </a:xfrm>
        </p:spPr>
        <p:txBody>
          <a:bodyPr anchor="t"/>
          <a:lstStyle/>
          <a:p>
            <a:r>
              <a:rPr lang="en-US" dirty="0" smtClean="0">
                <a:solidFill>
                  <a:schemeClr val="accent1"/>
                </a:solidFill>
              </a:rPr>
              <a:t>Individual Brainstorming </a:t>
            </a:r>
            <a:r>
              <a:rPr lang="en-US" dirty="0" smtClean="0"/>
              <a:t>– 5 minutes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21506"/>
              </p:ext>
            </p:extLst>
          </p:nvPr>
        </p:nvGraphicFramePr>
        <p:xfrm>
          <a:off x="530942" y="1825625"/>
          <a:ext cx="11139948" cy="4007422"/>
        </p:xfrm>
        <a:graphic>
          <a:graphicData uri="http://schemas.openxmlformats.org/drawingml/2006/table">
            <a:tbl>
              <a:tblPr firstRow="1" bandRow="1">
                <a:tableStyleId>{5C22544A-7EE6-4342-B048-85BDC9FD1C3A}</a:tableStyleId>
              </a:tblPr>
              <a:tblGrid>
                <a:gridCol w="5569974">
                  <a:extLst>
                    <a:ext uri="{9D8B030D-6E8A-4147-A177-3AD203B41FA5}">
                      <a16:colId xmlns:a16="http://schemas.microsoft.com/office/drawing/2014/main" val="20000"/>
                    </a:ext>
                  </a:extLst>
                </a:gridCol>
                <a:gridCol w="5569974">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List all the reasons you </a:t>
                      </a:r>
                      <a:r>
                        <a:rPr lang="en-US"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gender quotas in senior leadership is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GOOD idea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marL="0" marR="0">
                        <a:lnSpc>
                          <a:spcPct val="107000"/>
                        </a:lnSpc>
                        <a:spcBef>
                          <a:spcPts val="0"/>
                        </a:spcBef>
                        <a:spcAft>
                          <a:spcPts val="0"/>
                        </a:spcAft>
                      </a:pPr>
                      <a:r>
                        <a:rPr lang="en-US"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AGAINST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List all the reasons you think </a:t>
                      </a:r>
                      <a:r>
                        <a:rPr lang="en-US"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gender quotas in senior leadership </a:t>
                      </a: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a BAD idea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001"/>
                  </a:ext>
                </a:extLst>
              </a:tr>
              <a:tr h="370840">
                <a:tc gridSpan="2">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Things both sides need to consider</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Defining the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Problem: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Who is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“senior leadership”? </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What’s the right quota?</a:t>
                      </a:r>
                    </a:p>
                    <a:p>
                      <a:pPr marL="0" marR="0">
                        <a:lnSpc>
                          <a:spcPct val="107000"/>
                        </a:lnSpc>
                        <a:spcBef>
                          <a:spcPts val="0"/>
                        </a:spcBef>
                        <a:spcAft>
                          <a:spcPts val="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 What supporting evidence would be useful?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4"/>
          <p:cNvSpPr/>
          <p:nvPr/>
        </p:nvSpPr>
        <p:spPr>
          <a:xfrm>
            <a:off x="3430745" y="1157785"/>
            <a:ext cx="5546839" cy="553357"/>
          </a:xfrm>
          <a:prstGeom prst="rect">
            <a:avLst/>
          </a:prstGeom>
        </p:spPr>
        <p:txBody>
          <a:bodyPr wrap="none">
            <a:spAutoFit/>
          </a:bodyPr>
          <a:lstStyle/>
          <a:p>
            <a:pPr algn="ctr">
              <a:lnSpc>
                <a:spcPct val="107000"/>
              </a:lnSpc>
              <a:spcAft>
                <a:spcPts val="800"/>
              </a:spcAft>
            </a:pPr>
            <a:r>
              <a:rPr lang="en-US" sz="2800" b="1" dirty="0" smtClean="0">
                <a:latin typeface="Calibri" panose="020F0502020204030204" pitchFamily="34" charset="0"/>
                <a:ea typeface="Calibri" panose="020F0502020204030204" pitchFamily="34" charset="0"/>
                <a:cs typeface="Times New Roman" panose="02020603050405020304" pitchFamily="18" charset="0"/>
              </a:rPr>
              <a:t>Gender Quotas in Senior Leadership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639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Teamwork – </a:t>
            </a:r>
            <a:r>
              <a:rPr lang="en-US" dirty="0" smtClean="0"/>
              <a:t>10 </a:t>
            </a:r>
            <a:r>
              <a:rPr lang="en-US" dirty="0" smtClean="0"/>
              <a:t>minutes</a:t>
            </a:r>
            <a:endParaRPr lang="en-US" dirty="0"/>
          </a:p>
        </p:txBody>
      </p:sp>
      <p:sp>
        <p:nvSpPr>
          <p:cNvPr id="3" name="Content Placeholder 2"/>
          <p:cNvSpPr>
            <a:spLocks noGrp="1"/>
          </p:cNvSpPr>
          <p:nvPr>
            <p:ph idx="1"/>
          </p:nvPr>
        </p:nvSpPr>
        <p:spPr>
          <a:xfrm>
            <a:off x="838199" y="1562969"/>
            <a:ext cx="10872019" cy="4351338"/>
          </a:xfrm>
        </p:spPr>
        <p:txBody>
          <a:bodyPr>
            <a:normAutofit/>
          </a:bodyPr>
          <a:lstStyle/>
          <a:p>
            <a:r>
              <a:rPr lang="en-US" dirty="0" smtClean="0"/>
              <a:t>Share your best ideas</a:t>
            </a:r>
          </a:p>
          <a:p>
            <a:r>
              <a:rPr lang="en-US" dirty="0" smtClean="0"/>
              <a:t>Consider </a:t>
            </a:r>
            <a:r>
              <a:rPr lang="en-US" dirty="0" smtClean="0"/>
              <a:t>the other side’s core arguments and prepare rebuttals</a:t>
            </a:r>
          </a:p>
          <a:p>
            <a:r>
              <a:rPr lang="en-US" dirty="0" smtClean="0"/>
              <a:t>Decide who will speak at each </a:t>
            </a:r>
            <a:r>
              <a:rPr lang="en-US" dirty="0" smtClean="0"/>
              <a:t>stage</a:t>
            </a:r>
            <a:endParaRPr lang="en-US" b="1" dirty="0" smtClean="0">
              <a:solidFill>
                <a:schemeClr val="accent1"/>
              </a:solidFill>
            </a:endParaRPr>
          </a:p>
        </p:txBody>
      </p:sp>
    </p:spTree>
    <p:extLst>
      <p:ext uri="{BB962C8B-B14F-4D97-AF65-F5344CB8AC3E}">
        <p14:creationId xmlns:p14="http://schemas.microsoft.com/office/powerpoint/2010/main" val="2745585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Mock Debate</a:t>
            </a:r>
            <a:endParaRPr lang="en-US" dirty="0"/>
          </a:p>
        </p:txBody>
      </p:sp>
      <p:sp>
        <p:nvSpPr>
          <p:cNvPr id="5" name="Text Placeholder 4"/>
          <p:cNvSpPr>
            <a:spLocks noGrp="1"/>
          </p:cNvSpPr>
          <p:nvPr>
            <p:ph type="body" idx="1"/>
          </p:nvPr>
        </p:nvSpPr>
        <p:spPr/>
        <p:txBody>
          <a:bodyPr/>
          <a:lstStyle/>
          <a:p>
            <a:r>
              <a:rPr lang="en-US" dirty="0" smtClean="0"/>
              <a:t>For Gender Quotas in Senior Leadership</a:t>
            </a:r>
            <a:endParaRPr lang="en-US" dirty="0"/>
          </a:p>
        </p:txBody>
      </p:sp>
      <p:sp>
        <p:nvSpPr>
          <p:cNvPr id="6" name="Content Placeholder 5"/>
          <p:cNvSpPr>
            <a:spLocks noGrp="1"/>
          </p:cNvSpPr>
          <p:nvPr>
            <p:ph sz="half" idx="2"/>
          </p:nvPr>
        </p:nvSpPr>
        <p:spPr/>
        <p:txBody>
          <a:bodyPr/>
          <a:lstStyle/>
          <a:p>
            <a:r>
              <a:rPr lang="en-US" dirty="0" smtClean="0"/>
              <a:t>5 minutes</a:t>
            </a:r>
          </a:p>
          <a:p>
            <a:endParaRPr lang="en-US" dirty="0"/>
          </a:p>
          <a:p>
            <a:r>
              <a:rPr lang="en-US" dirty="0" smtClean="0"/>
              <a:t>3 minute rebuttal</a:t>
            </a:r>
            <a:endParaRPr lang="en-US" dirty="0"/>
          </a:p>
        </p:txBody>
      </p:sp>
      <p:sp>
        <p:nvSpPr>
          <p:cNvPr id="7" name="Text Placeholder 6"/>
          <p:cNvSpPr>
            <a:spLocks noGrp="1"/>
          </p:cNvSpPr>
          <p:nvPr>
            <p:ph type="body" sz="quarter" idx="3"/>
          </p:nvPr>
        </p:nvSpPr>
        <p:spPr/>
        <p:txBody>
          <a:bodyPr/>
          <a:lstStyle/>
          <a:p>
            <a:r>
              <a:rPr lang="en-US" dirty="0" smtClean="0"/>
              <a:t>Against Gender Quotas in Senior Leadership</a:t>
            </a:r>
            <a:endParaRPr lang="en-US" dirty="0"/>
          </a:p>
        </p:txBody>
      </p:sp>
      <p:sp>
        <p:nvSpPr>
          <p:cNvPr id="8" name="Content Placeholder 7"/>
          <p:cNvSpPr>
            <a:spLocks noGrp="1"/>
          </p:cNvSpPr>
          <p:nvPr>
            <p:ph sz="quarter" idx="4"/>
          </p:nvPr>
        </p:nvSpPr>
        <p:spPr/>
        <p:txBody>
          <a:bodyPr/>
          <a:lstStyle/>
          <a:p>
            <a:r>
              <a:rPr lang="en-US" dirty="0" smtClean="0"/>
              <a:t>5 minutes</a:t>
            </a:r>
          </a:p>
          <a:p>
            <a:endParaRPr lang="en-US" dirty="0"/>
          </a:p>
          <a:p>
            <a:r>
              <a:rPr lang="en-US" dirty="0" smtClean="0"/>
              <a:t>3 minute rebuttal</a:t>
            </a:r>
            <a:endParaRPr lang="en-US" dirty="0"/>
          </a:p>
        </p:txBody>
      </p:sp>
      <p:pic>
        <p:nvPicPr>
          <p:cNvPr id="1026" name="Picture 2" descr="Image result for coin to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3793" y="262397"/>
            <a:ext cx="1611675" cy="120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33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Live Debate Evaluation</a:t>
            </a:r>
            <a:r>
              <a:rPr lang="en-US" dirty="0" smtClean="0"/>
              <a:t/>
            </a:r>
            <a:br>
              <a:rPr lang="en-US" dirty="0" smtClean="0"/>
            </a:br>
            <a:r>
              <a:rPr lang="en-US" sz="3600" dirty="0" smtClean="0"/>
              <a:t>Completed by the Audience &amp; Board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4176724"/>
              </p:ext>
            </p:extLst>
          </p:nvPr>
        </p:nvGraphicFramePr>
        <p:xfrm>
          <a:off x="838200" y="1858657"/>
          <a:ext cx="5379955" cy="4351334"/>
        </p:xfrm>
        <a:graphic>
          <a:graphicData uri="http://schemas.openxmlformats.org/drawingml/2006/table">
            <a:tbl>
              <a:tblPr firstRow="1" firstCol="1" bandRow="1">
                <a:tableStyleId>{5C22544A-7EE6-4342-B048-85BDC9FD1C3A}</a:tableStyleId>
              </a:tblPr>
              <a:tblGrid>
                <a:gridCol w="437125">
                  <a:extLst>
                    <a:ext uri="{9D8B030D-6E8A-4147-A177-3AD203B41FA5}">
                      <a16:colId xmlns:a16="http://schemas.microsoft.com/office/drawing/2014/main" val="20000"/>
                    </a:ext>
                  </a:extLst>
                </a:gridCol>
                <a:gridCol w="150753">
                  <a:extLst>
                    <a:ext uri="{9D8B030D-6E8A-4147-A177-3AD203B41FA5}">
                      <a16:colId xmlns:a16="http://schemas.microsoft.com/office/drawing/2014/main" val="20001"/>
                    </a:ext>
                  </a:extLst>
                </a:gridCol>
                <a:gridCol w="454121">
                  <a:extLst>
                    <a:ext uri="{9D8B030D-6E8A-4147-A177-3AD203B41FA5}">
                      <a16:colId xmlns:a16="http://schemas.microsoft.com/office/drawing/2014/main" val="20002"/>
                    </a:ext>
                  </a:extLst>
                </a:gridCol>
                <a:gridCol w="378169">
                  <a:extLst>
                    <a:ext uri="{9D8B030D-6E8A-4147-A177-3AD203B41FA5}">
                      <a16:colId xmlns:a16="http://schemas.microsoft.com/office/drawing/2014/main" val="20003"/>
                    </a:ext>
                  </a:extLst>
                </a:gridCol>
                <a:gridCol w="150753">
                  <a:extLst>
                    <a:ext uri="{9D8B030D-6E8A-4147-A177-3AD203B41FA5}">
                      <a16:colId xmlns:a16="http://schemas.microsoft.com/office/drawing/2014/main" val="20004"/>
                    </a:ext>
                  </a:extLst>
                </a:gridCol>
                <a:gridCol w="451466">
                  <a:extLst>
                    <a:ext uri="{9D8B030D-6E8A-4147-A177-3AD203B41FA5}">
                      <a16:colId xmlns:a16="http://schemas.microsoft.com/office/drawing/2014/main" val="20005"/>
                    </a:ext>
                  </a:extLst>
                </a:gridCol>
                <a:gridCol w="150753">
                  <a:extLst>
                    <a:ext uri="{9D8B030D-6E8A-4147-A177-3AD203B41FA5}">
                      <a16:colId xmlns:a16="http://schemas.microsoft.com/office/drawing/2014/main" val="20006"/>
                    </a:ext>
                  </a:extLst>
                </a:gridCol>
                <a:gridCol w="326118">
                  <a:extLst>
                    <a:ext uri="{9D8B030D-6E8A-4147-A177-3AD203B41FA5}">
                      <a16:colId xmlns:a16="http://schemas.microsoft.com/office/drawing/2014/main" val="20007"/>
                    </a:ext>
                  </a:extLst>
                </a:gridCol>
                <a:gridCol w="301506">
                  <a:extLst>
                    <a:ext uri="{9D8B030D-6E8A-4147-A177-3AD203B41FA5}">
                      <a16:colId xmlns:a16="http://schemas.microsoft.com/office/drawing/2014/main" val="20008"/>
                    </a:ext>
                  </a:extLst>
                </a:gridCol>
                <a:gridCol w="150753">
                  <a:extLst>
                    <a:ext uri="{9D8B030D-6E8A-4147-A177-3AD203B41FA5}">
                      <a16:colId xmlns:a16="http://schemas.microsoft.com/office/drawing/2014/main" val="20009"/>
                    </a:ext>
                  </a:extLst>
                </a:gridCol>
                <a:gridCol w="451466">
                  <a:extLst>
                    <a:ext uri="{9D8B030D-6E8A-4147-A177-3AD203B41FA5}">
                      <a16:colId xmlns:a16="http://schemas.microsoft.com/office/drawing/2014/main" val="20010"/>
                    </a:ext>
                  </a:extLst>
                </a:gridCol>
                <a:gridCol w="326649">
                  <a:extLst>
                    <a:ext uri="{9D8B030D-6E8A-4147-A177-3AD203B41FA5}">
                      <a16:colId xmlns:a16="http://schemas.microsoft.com/office/drawing/2014/main" val="20011"/>
                    </a:ext>
                  </a:extLst>
                </a:gridCol>
                <a:gridCol w="150753">
                  <a:extLst>
                    <a:ext uri="{9D8B030D-6E8A-4147-A177-3AD203B41FA5}">
                      <a16:colId xmlns:a16="http://schemas.microsoft.com/office/drawing/2014/main" val="20012"/>
                    </a:ext>
                  </a:extLst>
                </a:gridCol>
                <a:gridCol w="301506">
                  <a:extLst>
                    <a:ext uri="{9D8B030D-6E8A-4147-A177-3AD203B41FA5}">
                      <a16:colId xmlns:a16="http://schemas.microsoft.com/office/drawing/2014/main" val="20013"/>
                    </a:ext>
                  </a:extLst>
                </a:gridCol>
                <a:gridCol w="150753">
                  <a:extLst>
                    <a:ext uri="{9D8B030D-6E8A-4147-A177-3AD203B41FA5}">
                      <a16:colId xmlns:a16="http://schemas.microsoft.com/office/drawing/2014/main" val="20014"/>
                    </a:ext>
                  </a:extLst>
                </a:gridCol>
                <a:gridCol w="377107">
                  <a:extLst>
                    <a:ext uri="{9D8B030D-6E8A-4147-A177-3AD203B41FA5}">
                      <a16:colId xmlns:a16="http://schemas.microsoft.com/office/drawing/2014/main" val="20015"/>
                    </a:ext>
                  </a:extLst>
                </a:gridCol>
                <a:gridCol w="150753">
                  <a:extLst>
                    <a:ext uri="{9D8B030D-6E8A-4147-A177-3AD203B41FA5}">
                      <a16:colId xmlns:a16="http://schemas.microsoft.com/office/drawing/2014/main" val="20016"/>
                    </a:ext>
                  </a:extLst>
                </a:gridCol>
                <a:gridCol w="519451">
                  <a:extLst>
                    <a:ext uri="{9D8B030D-6E8A-4147-A177-3AD203B41FA5}">
                      <a16:colId xmlns:a16="http://schemas.microsoft.com/office/drawing/2014/main" val="20017"/>
                    </a:ext>
                  </a:extLst>
                </a:gridCol>
              </a:tblGrid>
              <a:tr h="150046">
                <a:tc>
                  <a:txBody>
                    <a:bodyPr/>
                    <a:lstStyle/>
                    <a:p>
                      <a:pPr marL="0" marR="0">
                        <a:lnSpc>
                          <a:spcPct val="107000"/>
                        </a:lnSpc>
                        <a:spcBef>
                          <a:spcPts val="0"/>
                        </a:spcBef>
                        <a:spcAft>
                          <a:spcPts val="0"/>
                        </a:spcAft>
                      </a:pPr>
                      <a:r>
                        <a:rPr lang="en-US" sz="900" dirty="0">
                          <a:solidFill>
                            <a:schemeClr val="tx1"/>
                          </a:solidFill>
                          <a:effectLst/>
                        </a:rPr>
                        <a:t>Poor</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Fair</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Good</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nSpc>
                          <a:spcPct val="107000"/>
                        </a:lnSpc>
                        <a:spcBef>
                          <a:spcPts val="0"/>
                        </a:spcBef>
                        <a:spcAft>
                          <a:spcPts val="0"/>
                        </a:spcAft>
                      </a:pP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Very Good</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solidFill>
                            <a:schemeClr val="tx1"/>
                          </a:solidFill>
                          <a:effectLst/>
                        </a:rPr>
                        <a:t>Superior</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nSpc>
                          <a:spcPct val="107000"/>
                        </a:lnSpc>
                        <a:spcBef>
                          <a:spcPts val="0"/>
                        </a:spcBef>
                        <a:spcAft>
                          <a:spcPts val="0"/>
                        </a:spcAft>
                      </a:pP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150046">
                <a:tc gridSpan="2">
                  <a:txBody>
                    <a:bodyPr/>
                    <a:lstStyle/>
                    <a:p>
                      <a:pPr marL="0" marR="0">
                        <a:lnSpc>
                          <a:spcPct val="107000"/>
                        </a:lnSpc>
                        <a:spcBef>
                          <a:spcPts val="0"/>
                        </a:spcBef>
                        <a:spcAft>
                          <a:spcPts val="0"/>
                        </a:spcAft>
                      </a:pPr>
                      <a:r>
                        <a:rPr lang="en-US" sz="900" dirty="0">
                          <a:solidFill>
                            <a:schemeClr val="tx1"/>
                          </a:solidFill>
                          <a:effectLst/>
                        </a:rPr>
                        <a:t>0</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1</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2</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3</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4</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6</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7</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marL="0" marR="0">
                        <a:lnSpc>
                          <a:spcPct val="107000"/>
                        </a:lnSpc>
                        <a:spcBef>
                          <a:spcPts val="0"/>
                        </a:spcBef>
                        <a:spcAft>
                          <a:spcPts val="0"/>
                        </a:spcAft>
                      </a:pPr>
                      <a:r>
                        <a:rPr lang="en-US" sz="900" dirty="0">
                          <a:solidFill>
                            <a:schemeClr val="tx1"/>
                          </a:solidFill>
                          <a:effectLst/>
                        </a:rPr>
                        <a:t>8</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9</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10</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1"/>
                  </a:ext>
                </a:extLst>
              </a:tr>
              <a:tr h="150046">
                <a:tc>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00092">
                <a:tc gridSpan="11">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dirty="0">
                          <a:solidFill>
                            <a:schemeClr val="tx1"/>
                          </a:solidFill>
                          <a:effectLst/>
                        </a:rPr>
                        <a:t>Affirmative</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Negative</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50138">
                <a:tc gridSpan="11">
                  <a:txBody>
                    <a:bodyPr/>
                    <a:lstStyle/>
                    <a:p>
                      <a:pPr marL="0" marR="0">
                        <a:lnSpc>
                          <a:spcPct val="107000"/>
                        </a:lnSpc>
                        <a:spcBef>
                          <a:spcPts val="0"/>
                        </a:spcBef>
                        <a:spcAft>
                          <a:spcPts val="0"/>
                        </a:spcAft>
                      </a:pPr>
                      <a:r>
                        <a:rPr lang="en-US" sz="900" dirty="0">
                          <a:solidFill>
                            <a:schemeClr val="tx1"/>
                          </a:solidFill>
                          <a:effectLst/>
                        </a:rPr>
                        <a:t>1. Teamwork</a:t>
                      </a:r>
                    </a:p>
                    <a:p>
                      <a:pPr marL="0" marR="0">
                        <a:lnSpc>
                          <a:spcPct val="107000"/>
                        </a:lnSpc>
                        <a:spcBef>
                          <a:spcPts val="0"/>
                        </a:spcBef>
                        <a:spcAft>
                          <a:spcPts val="0"/>
                        </a:spcAft>
                      </a:pPr>
                      <a:r>
                        <a:rPr lang="en-US" sz="900" dirty="0">
                          <a:solidFill>
                            <a:schemeClr val="tx1"/>
                          </a:solidFill>
                          <a:effectLst/>
                        </a:rPr>
                        <a:t>Did the team work well together, strengthening each other’s arguments, and presenting a unified, cohesive case?</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0138">
                <a:tc gridSpan="11">
                  <a:txBody>
                    <a:bodyPr/>
                    <a:lstStyle/>
                    <a:p>
                      <a:pPr marL="0" marR="0">
                        <a:lnSpc>
                          <a:spcPct val="107000"/>
                        </a:lnSpc>
                        <a:spcBef>
                          <a:spcPts val="0"/>
                        </a:spcBef>
                        <a:spcAft>
                          <a:spcPts val="0"/>
                        </a:spcAft>
                      </a:pPr>
                      <a:r>
                        <a:rPr lang="en-US" sz="900" dirty="0">
                          <a:solidFill>
                            <a:schemeClr val="tx1"/>
                          </a:solidFill>
                          <a:effectLst/>
                        </a:rPr>
                        <a:t>2. Reasoning </a:t>
                      </a:r>
                    </a:p>
                    <a:p>
                      <a:pPr marL="0" marR="0">
                        <a:lnSpc>
                          <a:spcPct val="107000"/>
                        </a:lnSpc>
                        <a:spcBef>
                          <a:spcPts val="0"/>
                        </a:spcBef>
                        <a:spcAft>
                          <a:spcPts val="0"/>
                        </a:spcAft>
                      </a:pPr>
                      <a:r>
                        <a:rPr lang="en-US" sz="900" dirty="0">
                          <a:solidFill>
                            <a:schemeClr val="tx1"/>
                          </a:solidFill>
                          <a:effectLst/>
                        </a:rPr>
                        <a:t>Were the arguments structured soundly based on research facts and examples?  Were arguments logical?</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50138">
                <a:tc gridSpan="11">
                  <a:txBody>
                    <a:bodyPr/>
                    <a:lstStyle/>
                    <a:p>
                      <a:pPr marL="0" marR="0">
                        <a:lnSpc>
                          <a:spcPct val="107000"/>
                        </a:lnSpc>
                        <a:spcBef>
                          <a:spcPts val="0"/>
                        </a:spcBef>
                        <a:spcAft>
                          <a:spcPts val="0"/>
                        </a:spcAft>
                      </a:pPr>
                      <a:r>
                        <a:rPr lang="en-US" sz="900">
                          <a:solidFill>
                            <a:schemeClr val="tx1"/>
                          </a:solidFill>
                          <a:effectLst/>
                        </a:rPr>
                        <a:t>3.  Evidence</a:t>
                      </a:r>
                    </a:p>
                    <a:p>
                      <a:pPr marL="0" marR="0">
                        <a:lnSpc>
                          <a:spcPct val="107000"/>
                        </a:lnSpc>
                        <a:spcBef>
                          <a:spcPts val="0"/>
                        </a:spcBef>
                        <a:spcAft>
                          <a:spcPts val="0"/>
                        </a:spcAft>
                      </a:pPr>
                      <a:r>
                        <a:rPr lang="en-US" sz="900">
                          <a:solidFill>
                            <a:schemeClr val="tx1"/>
                          </a:solidFill>
                          <a:effectLst/>
                        </a:rPr>
                        <a:t>Did the team utilize compelling evidence, research, or quotes from reasonable experts and sources to strengthen their case?</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0138">
                <a:tc gridSpan="11">
                  <a:txBody>
                    <a:bodyPr/>
                    <a:lstStyle/>
                    <a:p>
                      <a:pPr marL="0" marR="0">
                        <a:lnSpc>
                          <a:spcPct val="107000"/>
                        </a:lnSpc>
                        <a:spcBef>
                          <a:spcPts val="0"/>
                        </a:spcBef>
                        <a:spcAft>
                          <a:spcPts val="0"/>
                        </a:spcAft>
                      </a:pPr>
                      <a:r>
                        <a:rPr lang="en-US" sz="900" dirty="0">
                          <a:solidFill>
                            <a:schemeClr val="tx1"/>
                          </a:solidFill>
                          <a:effectLst/>
                        </a:rPr>
                        <a:t>3. Knowledge</a:t>
                      </a:r>
                    </a:p>
                    <a:p>
                      <a:pPr marL="0" marR="0">
                        <a:lnSpc>
                          <a:spcPct val="107000"/>
                        </a:lnSpc>
                        <a:spcBef>
                          <a:spcPts val="0"/>
                        </a:spcBef>
                        <a:spcAft>
                          <a:spcPts val="0"/>
                        </a:spcAft>
                      </a:pPr>
                      <a:r>
                        <a:rPr lang="en-US" sz="900" dirty="0">
                          <a:solidFill>
                            <a:schemeClr val="tx1"/>
                          </a:solidFill>
                          <a:effectLst/>
                        </a:rPr>
                        <a:t>Did the team exhibit knowledge of core OB topics and apply them correctly?</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0184">
                <a:tc gridSpan="11">
                  <a:txBody>
                    <a:bodyPr/>
                    <a:lstStyle/>
                    <a:p>
                      <a:pPr marL="0" marR="0">
                        <a:lnSpc>
                          <a:spcPct val="107000"/>
                        </a:lnSpc>
                        <a:spcBef>
                          <a:spcPts val="0"/>
                        </a:spcBef>
                        <a:spcAft>
                          <a:spcPts val="0"/>
                        </a:spcAft>
                      </a:pPr>
                      <a:r>
                        <a:rPr lang="en-US" sz="900">
                          <a:solidFill>
                            <a:schemeClr val="tx1"/>
                          </a:solidFill>
                          <a:effectLst/>
                        </a:rPr>
                        <a:t>4. Rebuttal</a:t>
                      </a:r>
                    </a:p>
                    <a:p>
                      <a:pPr marL="0" marR="0">
                        <a:lnSpc>
                          <a:spcPct val="107000"/>
                        </a:lnSpc>
                        <a:spcBef>
                          <a:spcPts val="0"/>
                        </a:spcBef>
                        <a:spcAft>
                          <a:spcPts val="0"/>
                        </a:spcAft>
                      </a:pPr>
                      <a:r>
                        <a:rPr lang="en-US" sz="900">
                          <a:solidFill>
                            <a:schemeClr val="tx1"/>
                          </a:solidFill>
                          <a:effectLst/>
                        </a:rPr>
                        <a:t>Did the team demonstrate the ability to consider the other side’s point of view? Were unsupported points and assertions challenged by the opposing team?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50138">
                <a:tc gridSpan="11">
                  <a:txBody>
                    <a:bodyPr/>
                    <a:lstStyle/>
                    <a:p>
                      <a:pPr marL="0" marR="0">
                        <a:lnSpc>
                          <a:spcPct val="107000"/>
                        </a:lnSpc>
                        <a:spcBef>
                          <a:spcPts val="0"/>
                        </a:spcBef>
                        <a:spcAft>
                          <a:spcPts val="0"/>
                        </a:spcAft>
                      </a:pPr>
                      <a:r>
                        <a:rPr lang="en-US" sz="900">
                          <a:solidFill>
                            <a:schemeClr val="tx1"/>
                          </a:solidFill>
                          <a:effectLst/>
                        </a:rPr>
                        <a:t>5. Delivery</a:t>
                      </a:r>
                    </a:p>
                    <a:p>
                      <a:pPr marL="0" marR="0">
                        <a:lnSpc>
                          <a:spcPct val="107000"/>
                        </a:lnSpc>
                        <a:spcBef>
                          <a:spcPts val="0"/>
                        </a:spcBef>
                        <a:spcAft>
                          <a:spcPts val="0"/>
                        </a:spcAft>
                      </a:pPr>
                      <a:r>
                        <a:rPr lang="en-US" sz="900">
                          <a:solidFill>
                            <a:schemeClr val="tx1"/>
                          </a:solidFill>
                          <a:effectLst/>
                        </a:rPr>
                        <a:t>Was each speech effectively presented?  Consider eye contact, voice inflection, confidence, and tone.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50138">
                <a:tc gridSpan="11">
                  <a:txBody>
                    <a:bodyPr/>
                    <a:lstStyle/>
                    <a:p>
                      <a:pPr marL="0" marR="0">
                        <a:lnSpc>
                          <a:spcPct val="107000"/>
                        </a:lnSpc>
                        <a:spcBef>
                          <a:spcPts val="0"/>
                        </a:spcBef>
                        <a:spcAft>
                          <a:spcPts val="0"/>
                        </a:spcAft>
                      </a:pPr>
                      <a:r>
                        <a:rPr lang="en-US" sz="900">
                          <a:solidFill>
                            <a:schemeClr val="tx1"/>
                          </a:solidFill>
                          <a:effectLst/>
                        </a:rPr>
                        <a:t>6.  Questions</a:t>
                      </a:r>
                    </a:p>
                    <a:p>
                      <a:pPr marL="0" marR="0">
                        <a:lnSpc>
                          <a:spcPct val="107000"/>
                        </a:lnSpc>
                        <a:spcBef>
                          <a:spcPts val="0"/>
                        </a:spcBef>
                        <a:spcAft>
                          <a:spcPts val="0"/>
                        </a:spcAft>
                      </a:pPr>
                      <a:r>
                        <a:rPr lang="en-US" sz="900">
                          <a:solidFill>
                            <a:schemeClr val="tx1"/>
                          </a:solidFill>
                          <a:effectLst/>
                        </a:rPr>
                        <a:t>Did the team adequately answer audience and board questions?  Were they able to effectively think on their feet?</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300092">
                <a:tc gridSpan="11">
                  <a:txBody>
                    <a:bodyPr/>
                    <a:lstStyle/>
                    <a:p>
                      <a:pPr marL="0" marR="0">
                        <a:lnSpc>
                          <a:spcPct val="107000"/>
                        </a:lnSpc>
                        <a:spcBef>
                          <a:spcPts val="0"/>
                        </a:spcBef>
                        <a:spcAft>
                          <a:spcPts val="0"/>
                        </a:spcAft>
                      </a:pPr>
                      <a:r>
                        <a:rPr lang="en-US" sz="900">
                          <a:solidFill>
                            <a:schemeClr val="tx1"/>
                          </a:solidFill>
                          <a:effectLst/>
                        </a:rPr>
                        <a:t>7.  In my opinion, the better debating was done by the ____________ team (check either Affirmative or Negative box)</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nSpc>
                          <a:spcPct val="107000"/>
                        </a:lnSpc>
                        <a:spcBef>
                          <a:spcPts val="0"/>
                        </a:spcBef>
                        <a:spcAft>
                          <a:spcPts val="0"/>
                        </a:spcAft>
                      </a:pPr>
                      <a:r>
                        <a:rPr lang="en-US" sz="900">
                          <a:solidFill>
                            <a:schemeClr val="tx1"/>
                          </a:solidFill>
                          <a:effectLst/>
                        </a:rPr>
                        <a:t> </a:t>
                      </a:r>
                      <a:endParaRPr lang="en-US"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7" name="Rectangle 1"/>
          <p:cNvSpPr>
            <a:spLocks noChangeArrowheads="1"/>
          </p:cNvSpPr>
          <p:nvPr/>
        </p:nvSpPr>
        <p:spPr bwMode="auto">
          <a:xfrm>
            <a:off x="727587" y="1559883"/>
            <a:ext cx="4365523" cy="2616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the following scale to respond to each item for both teams: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p:nvPr/>
        </p:nvSpPr>
        <p:spPr>
          <a:xfrm>
            <a:off x="6473794" y="1821493"/>
            <a:ext cx="5600219" cy="4114909"/>
          </a:xfrm>
          <a:prstGeom prst="rect">
            <a:avLst/>
          </a:prstGeom>
        </p:spPr>
        <p:txBody>
          <a:bodyPr wrap="square">
            <a:spAutoFit/>
          </a:bodyPr>
          <a:lstStyle/>
          <a:p>
            <a:pPr>
              <a:lnSpc>
                <a:spcPct val="107000"/>
              </a:lnSpc>
              <a:spcAft>
                <a:spcPts val="800"/>
              </a:spcAft>
            </a:pPr>
            <a:r>
              <a:rPr lang="en-US" sz="1400" b="1" u="sng" dirty="0">
                <a:ea typeface="Calibri" panose="020F0502020204030204" pitchFamily="34" charset="0"/>
                <a:cs typeface="Times New Roman" panose="02020603050405020304" pitchFamily="18" charset="0"/>
              </a:rPr>
              <a:t>Comments for the Affirmative Team</a:t>
            </a:r>
            <a:endParaRPr lang="en-US" sz="1400" dirty="0">
              <a:ea typeface="Calibri" panose="020F0502020204030204" pitchFamily="34" charset="0"/>
              <a:cs typeface="Times New Roman" panose="02020603050405020304" pitchFamily="18" charset="0"/>
            </a:endParaRPr>
          </a:p>
          <a:p>
            <a:pPr>
              <a:lnSpc>
                <a:spcPct val="107000"/>
              </a:lnSpc>
              <a:spcAft>
                <a:spcPts val="800"/>
              </a:spcAft>
            </a:pPr>
            <a:r>
              <a:rPr lang="en-US" sz="1400" dirty="0">
                <a:ea typeface="Calibri" panose="020F0502020204030204" pitchFamily="34" charset="0"/>
                <a:cs typeface="Times New Roman" panose="02020603050405020304" pitchFamily="18" charset="0"/>
              </a:rPr>
              <a:t>This team did a great job at:</a:t>
            </a:r>
          </a:p>
          <a:p>
            <a:pPr>
              <a:lnSpc>
                <a:spcPct val="107000"/>
              </a:lnSpc>
              <a:spcAft>
                <a:spcPts val="800"/>
              </a:spcAft>
            </a:pPr>
            <a:r>
              <a:rPr lang="en-US" sz="1400" dirty="0">
                <a:ea typeface="Calibri" panose="020F0502020204030204" pitchFamily="34" charset="0"/>
                <a:cs typeface="Times New Roman" panose="02020603050405020304" pitchFamily="18" charset="0"/>
              </a:rPr>
              <a:t> </a:t>
            </a:r>
          </a:p>
          <a:p>
            <a:pPr>
              <a:lnSpc>
                <a:spcPct val="107000"/>
              </a:lnSpc>
              <a:spcAft>
                <a:spcPts val="800"/>
              </a:spcAft>
            </a:pPr>
            <a:r>
              <a:rPr lang="en-US" sz="1400" dirty="0">
                <a:ea typeface="Calibri" panose="020F0502020204030204" pitchFamily="34" charset="0"/>
                <a:cs typeface="Times New Roman" panose="02020603050405020304" pitchFamily="18" charset="0"/>
              </a:rPr>
              <a:t>This team could have improved:</a:t>
            </a:r>
          </a:p>
          <a:p>
            <a:pPr>
              <a:lnSpc>
                <a:spcPct val="107000"/>
              </a:lnSpc>
              <a:spcAft>
                <a:spcPts val="800"/>
              </a:spcAft>
            </a:pPr>
            <a:r>
              <a:rPr lang="en-US" sz="1400" b="1" dirty="0">
                <a:ea typeface="Calibri" panose="020F0502020204030204" pitchFamily="34" charset="0"/>
                <a:cs typeface="Times New Roman" panose="02020603050405020304" pitchFamily="18" charset="0"/>
              </a:rPr>
              <a:t> </a:t>
            </a:r>
            <a:endParaRPr lang="en-US" sz="1400" dirty="0">
              <a:ea typeface="Calibri" panose="020F0502020204030204" pitchFamily="34" charset="0"/>
              <a:cs typeface="Times New Roman" panose="02020603050405020304" pitchFamily="18" charset="0"/>
            </a:endParaRPr>
          </a:p>
          <a:p>
            <a:pPr>
              <a:lnSpc>
                <a:spcPct val="107000"/>
              </a:lnSpc>
              <a:spcAft>
                <a:spcPts val="800"/>
              </a:spcAft>
            </a:pPr>
            <a:r>
              <a:rPr lang="en-US" sz="1400" b="1" u="sng" dirty="0">
                <a:ea typeface="Calibri" panose="020F0502020204030204" pitchFamily="34" charset="0"/>
                <a:cs typeface="Times New Roman" panose="02020603050405020304" pitchFamily="18" charset="0"/>
              </a:rPr>
              <a:t>Comments for the Negative Team</a:t>
            </a:r>
            <a:endParaRPr lang="en-US" sz="1400" dirty="0">
              <a:ea typeface="Calibri" panose="020F0502020204030204" pitchFamily="34" charset="0"/>
              <a:cs typeface="Times New Roman" panose="02020603050405020304" pitchFamily="18" charset="0"/>
            </a:endParaRPr>
          </a:p>
          <a:p>
            <a:pPr>
              <a:lnSpc>
                <a:spcPct val="107000"/>
              </a:lnSpc>
              <a:spcAft>
                <a:spcPts val="800"/>
              </a:spcAft>
            </a:pPr>
            <a:r>
              <a:rPr lang="en-US" sz="1400" dirty="0">
                <a:ea typeface="Calibri" panose="020F0502020204030204" pitchFamily="34" charset="0"/>
                <a:cs typeface="Times New Roman" panose="02020603050405020304" pitchFamily="18" charset="0"/>
              </a:rPr>
              <a:t>This team did a great job at:</a:t>
            </a:r>
          </a:p>
          <a:p>
            <a:pPr>
              <a:lnSpc>
                <a:spcPct val="107000"/>
              </a:lnSpc>
              <a:spcAft>
                <a:spcPts val="800"/>
              </a:spcAft>
            </a:pPr>
            <a:r>
              <a:rPr lang="en-US" sz="1400" dirty="0">
                <a:ea typeface="Calibri" panose="020F0502020204030204" pitchFamily="34" charset="0"/>
                <a:cs typeface="Times New Roman" panose="02020603050405020304" pitchFamily="18" charset="0"/>
              </a:rPr>
              <a:t> </a:t>
            </a:r>
          </a:p>
          <a:p>
            <a:pPr>
              <a:lnSpc>
                <a:spcPct val="107000"/>
              </a:lnSpc>
              <a:spcAft>
                <a:spcPts val="800"/>
              </a:spcAft>
            </a:pPr>
            <a:r>
              <a:rPr lang="en-US" sz="1400" dirty="0">
                <a:ea typeface="Calibri" panose="020F0502020204030204" pitchFamily="34" charset="0"/>
                <a:cs typeface="Times New Roman" panose="02020603050405020304" pitchFamily="18" charset="0"/>
              </a:rPr>
              <a:t>This team could have improved:</a:t>
            </a:r>
          </a:p>
          <a:p>
            <a:pPr>
              <a:lnSpc>
                <a:spcPct val="107000"/>
              </a:lnSpc>
              <a:spcAft>
                <a:spcPts val="800"/>
              </a:spcAft>
            </a:pPr>
            <a:r>
              <a:rPr lang="en-US" sz="1400" dirty="0">
                <a:ea typeface="Calibri" panose="020F0502020204030204" pitchFamily="34" charset="0"/>
                <a:cs typeface="Times New Roman" panose="02020603050405020304" pitchFamily="18" charset="0"/>
              </a:rPr>
              <a:t> </a:t>
            </a:r>
          </a:p>
          <a:p>
            <a:pPr>
              <a:lnSpc>
                <a:spcPct val="107000"/>
              </a:lnSpc>
              <a:spcAft>
                <a:spcPts val="800"/>
              </a:spcAft>
            </a:pPr>
            <a:r>
              <a:rPr lang="en-US" sz="1400" dirty="0">
                <a:ea typeface="Calibri" panose="020F0502020204030204" pitchFamily="34" charset="0"/>
                <a:cs typeface="Times New Roman" panose="02020603050405020304" pitchFamily="18" charset="0"/>
              </a:rPr>
              <a:t>Adapted from:  </a:t>
            </a:r>
            <a:r>
              <a:rPr lang="en-US" sz="1400" dirty="0">
                <a:solidFill>
                  <a:srgbClr val="222222"/>
                </a:solidFill>
                <a:ea typeface="Calibri" panose="020F0502020204030204" pitchFamily="34" charset="0"/>
                <a:cs typeface="Times New Roman" panose="02020603050405020304" pitchFamily="18" charset="0"/>
              </a:rPr>
              <a:t>Russell, L. G., &amp; Scherer, R. F. (1995). Debating ethics issues: Using the forensic model for analysis and presentation. </a:t>
            </a:r>
            <a:r>
              <a:rPr lang="en-US" sz="1400" i="1" dirty="0">
                <a:solidFill>
                  <a:srgbClr val="222222"/>
                </a:solidFill>
                <a:ea typeface="Calibri" panose="020F0502020204030204" pitchFamily="34" charset="0"/>
                <a:cs typeface="Times New Roman" panose="02020603050405020304" pitchFamily="18" charset="0"/>
              </a:rPr>
              <a:t>Journal of Management Education</a:t>
            </a:r>
            <a:r>
              <a:rPr lang="en-US" sz="1400" dirty="0">
                <a:solidFill>
                  <a:srgbClr val="222222"/>
                </a:solidFill>
                <a:ea typeface="Calibri" panose="020F0502020204030204" pitchFamily="34" charset="0"/>
                <a:cs typeface="Times New Roman" panose="02020603050405020304" pitchFamily="18" charset="0"/>
              </a:rPr>
              <a:t>, </a:t>
            </a:r>
            <a:r>
              <a:rPr lang="en-US" sz="1400" i="1" dirty="0">
                <a:solidFill>
                  <a:srgbClr val="222222"/>
                </a:solidFill>
                <a:ea typeface="Calibri" panose="020F0502020204030204" pitchFamily="34" charset="0"/>
                <a:cs typeface="Times New Roman" panose="02020603050405020304" pitchFamily="18" charset="0"/>
              </a:rPr>
              <a:t>19</a:t>
            </a:r>
            <a:r>
              <a:rPr lang="en-US" sz="1400" dirty="0">
                <a:solidFill>
                  <a:srgbClr val="222222"/>
                </a:solidFill>
                <a:ea typeface="Calibri" panose="020F0502020204030204" pitchFamily="34" charset="0"/>
                <a:cs typeface="Times New Roman" panose="02020603050405020304" pitchFamily="18" charset="0"/>
              </a:rPr>
              <a:t>(3), 399-403.</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731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4454</TotalTime>
  <Words>2978</Words>
  <Application>Microsoft Office PowerPoint</Application>
  <PresentationFormat>Widescreen</PresentationFormat>
  <Paragraphs>429</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Eras Bold ITC</vt:lpstr>
      <vt:lpstr>Times New Roman</vt:lpstr>
      <vt:lpstr>Office Theme</vt:lpstr>
      <vt:lpstr>Using Classroom Debates to Teach Critical Thinking</vt:lpstr>
      <vt:lpstr>Introductions …</vt:lpstr>
      <vt:lpstr>Introductions at your tables and then 5 minutes to debate …</vt:lpstr>
      <vt:lpstr>Session Agenda</vt:lpstr>
      <vt:lpstr>Mock Debate</vt:lpstr>
      <vt:lpstr>Individual Brainstorming – 5 minutes</vt:lpstr>
      <vt:lpstr>Teamwork – 10 minutes</vt:lpstr>
      <vt:lpstr>Mock Debate</vt:lpstr>
      <vt:lpstr>Live Debate Evaluation Completed by the Audience &amp; Board</vt:lpstr>
      <vt:lpstr>Process Debrief</vt:lpstr>
      <vt:lpstr>Best Practices – Panel Discussion</vt:lpstr>
      <vt:lpstr>Small Group Work</vt:lpstr>
      <vt:lpstr>Final Questions?</vt:lpstr>
      <vt:lpstr>Post Resources on Connect</vt:lpstr>
      <vt:lpstr>Getting Started: Decisions you need to make</vt:lpstr>
      <vt:lpstr>Decisions you need to make, cont.</vt:lpstr>
      <vt:lpstr>Assessment</vt:lpstr>
      <vt:lpstr>Learning Goal &amp; Objectives</vt:lpstr>
      <vt:lpstr>Sample Debate Planning Rubric Could also use for self-assessment &amp; peer feedback</vt:lpstr>
      <vt:lpstr>Example Debate Planning</vt:lpstr>
      <vt:lpstr>Useful Articles</vt:lpstr>
      <vt:lpstr>Approachable Books on Rhetoric</vt:lpstr>
      <vt:lpstr>Debate Topics found in OB Texts</vt:lpstr>
      <vt:lpstr>Other debate topics</vt:lpstr>
      <vt:lpstr>Debate Resources found Online</vt:lpstr>
      <vt:lpstr>Debate Formats</vt:lpstr>
      <vt:lpstr> Modified Team Policy Debate format</vt:lpstr>
      <vt:lpstr>Cross Examination Debate Association (CEDA) &amp; National Debate Tournament (NDT)</vt:lpstr>
      <vt:lpstr>World Schools Style Debate (3 on 3)</vt:lpstr>
      <vt:lpstr>Lincoln-Douglas Debate Format (1 on 1) Judged on the moral validity of one ideal over another</vt:lpstr>
      <vt:lpstr>Stay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Snyder, Deirdre G</dc:creator>
  <cp:lastModifiedBy>Snyder, Deirdre G</cp:lastModifiedBy>
  <cp:revision>183</cp:revision>
  <cp:lastPrinted>2017-06-06T11:35:22Z</cp:lastPrinted>
  <dcterms:created xsi:type="dcterms:W3CDTF">2017-06-01T17:58:31Z</dcterms:created>
  <dcterms:modified xsi:type="dcterms:W3CDTF">2018-08-07T14:47:26Z</dcterms:modified>
</cp:coreProperties>
</file>